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426" r:id="rId3"/>
    <p:sldId id="300" r:id="rId4"/>
    <p:sldId id="308" r:id="rId5"/>
    <p:sldId id="366" r:id="rId6"/>
    <p:sldId id="315" r:id="rId7"/>
    <p:sldId id="381" r:id="rId8"/>
    <p:sldId id="382" r:id="rId9"/>
    <p:sldId id="316" r:id="rId10"/>
    <p:sldId id="368" r:id="rId11"/>
    <p:sldId id="369" r:id="rId12"/>
    <p:sldId id="380" r:id="rId13"/>
    <p:sldId id="388" r:id="rId14"/>
    <p:sldId id="379" r:id="rId15"/>
    <p:sldId id="367" r:id="rId16"/>
    <p:sldId id="298" r:id="rId17"/>
    <p:sldId id="318" r:id="rId18"/>
    <p:sldId id="371" r:id="rId19"/>
    <p:sldId id="372" r:id="rId20"/>
    <p:sldId id="389" r:id="rId21"/>
    <p:sldId id="393" r:id="rId22"/>
    <p:sldId id="394" r:id="rId23"/>
    <p:sldId id="391" r:id="rId24"/>
    <p:sldId id="390" r:id="rId25"/>
    <p:sldId id="415" r:id="rId26"/>
    <p:sldId id="416" r:id="rId27"/>
    <p:sldId id="417" r:id="rId28"/>
    <p:sldId id="418" r:id="rId29"/>
    <p:sldId id="419" r:id="rId30"/>
    <p:sldId id="420" r:id="rId31"/>
    <p:sldId id="423" r:id="rId32"/>
    <p:sldId id="373" r:id="rId33"/>
    <p:sldId id="410" r:id="rId34"/>
    <p:sldId id="334" r:id="rId35"/>
    <p:sldId id="401" r:id="rId36"/>
    <p:sldId id="396" r:id="rId37"/>
    <p:sldId id="399" r:id="rId38"/>
    <p:sldId id="395" r:id="rId39"/>
    <p:sldId id="409" r:id="rId40"/>
    <p:sldId id="397" r:id="rId41"/>
    <p:sldId id="403" r:id="rId42"/>
    <p:sldId id="400" r:id="rId43"/>
    <p:sldId id="421" r:id="rId44"/>
    <p:sldId id="422" r:id="rId45"/>
    <p:sldId id="375" r:id="rId46"/>
    <p:sldId id="387" r:id="rId47"/>
    <p:sldId id="383" r:id="rId48"/>
    <p:sldId id="376" r:id="rId49"/>
    <p:sldId id="384" r:id="rId50"/>
    <p:sldId id="385" r:id="rId51"/>
    <p:sldId id="377" r:id="rId52"/>
    <p:sldId id="378" r:id="rId53"/>
    <p:sldId id="386" r:id="rId54"/>
    <p:sldId id="424" r:id="rId55"/>
    <p:sldId id="425" r:id="rId56"/>
    <p:sldId id="427" r:id="rId57"/>
    <p:sldId id="428" r:id="rId58"/>
    <p:sldId id="429" r:id="rId59"/>
    <p:sldId id="365" r:id="rId60"/>
    <p:sldId id="430" r:id="rId61"/>
    <p:sldId id="431" r:id="rId62"/>
  </p:sldIdLst>
  <p:sldSz cx="9144000" cy="6858000" type="screen4x3"/>
  <p:notesSz cx="7077075" cy="936307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93804" autoAdjust="0"/>
  </p:normalViewPr>
  <p:slideViewPr>
    <p:cSldViewPr snapToGrid="0">
      <p:cViewPr varScale="1">
        <p:scale>
          <a:sx n="88" d="100"/>
          <a:sy n="88" d="100"/>
        </p:scale>
        <p:origin x="44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336338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3139774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259690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991620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810290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33247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85630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18627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6867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957410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845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1598346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0555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451684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B5978DB-650D-4AE9-855D-ADDE7BBC3294}" type="datetimeFigureOut">
              <a:rPr lang="es-MX" smtClean="0">
                <a:solidFill>
                  <a:prstClr val="black">
                    <a:tint val="75000"/>
                  </a:prstClr>
                </a:solidFill>
              </a:rPr>
              <a:pPr/>
              <a:t>14/06/2016</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F0A16BD6-4217-4E4C-BCE2-19C22275E8E6}"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37221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185316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965305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118330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238041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285249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19728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BD9A0A0-2697-4639-887C-23EEE8DE838A}" type="datetimeFigureOut">
              <a:rPr lang="es-MX" smtClean="0"/>
              <a:pPr/>
              <a:t>14/06/2016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9A3D31BE-8034-454F-956A-EC4C8D6DBD5E}" type="slidenum">
              <a:rPr lang="es-MX" smtClean="0"/>
              <a:pPr/>
              <a:t>‹Nº›</a:t>
            </a:fld>
            <a:endParaRPr lang="es-MX"/>
          </a:p>
        </p:txBody>
      </p:sp>
    </p:spTree>
    <p:extLst>
      <p:ext uri="{BB962C8B-B14F-4D97-AF65-F5344CB8AC3E}">
        <p14:creationId xmlns:p14="http://schemas.microsoft.com/office/powerpoint/2010/main" val="168832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9A0A0-2697-4639-887C-23EEE8DE838A}" type="datetimeFigureOut">
              <a:rPr lang="es-MX" smtClean="0"/>
              <a:pPr/>
              <a:t>14/06/2016</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D31BE-8034-454F-956A-EC4C8D6DBD5E}" type="slidenum">
              <a:rPr lang="es-MX" smtClean="0"/>
              <a:pPr/>
              <a:t>‹Nº›</a:t>
            </a:fld>
            <a:endParaRPr lang="es-MX"/>
          </a:p>
        </p:txBody>
      </p:sp>
    </p:spTree>
    <p:extLst>
      <p:ext uri="{BB962C8B-B14F-4D97-AF65-F5344CB8AC3E}">
        <p14:creationId xmlns:p14="http://schemas.microsoft.com/office/powerpoint/2010/main" val="3643779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B5978DB-650D-4AE9-855D-ADDE7BBC3294}" type="datetimeFigureOut">
              <a:rPr lang="es-MX" smtClean="0">
                <a:solidFill>
                  <a:prstClr val="black">
                    <a:tint val="75000"/>
                  </a:prstClr>
                </a:solidFill>
              </a:rPr>
              <a:pPr defTabSz="457200"/>
              <a:t>14/06/2016</a:t>
            </a:fld>
            <a:endParaRPr lang="es-MX">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MX">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0A16BD6-4217-4E4C-BCE2-19C22275E8E6}" type="slidenum">
              <a:rPr lang="es-MX" smtClean="0">
                <a:solidFill>
                  <a:prstClr val="black">
                    <a:tint val="75000"/>
                  </a:prstClr>
                </a:solidFill>
              </a:rPr>
              <a:pPr defTabSz="457200"/>
              <a:t>‹Nº›</a:t>
            </a:fld>
            <a:endParaRPr lang="es-MX">
              <a:solidFill>
                <a:prstClr val="black">
                  <a:tint val="75000"/>
                </a:prstClr>
              </a:solidFill>
            </a:endParaRPr>
          </a:p>
        </p:txBody>
      </p:sp>
    </p:spTree>
    <p:extLst>
      <p:ext uri="{BB962C8B-B14F-4D97-AF65-F5344CB8AC3E}">
        <p14:creationId xmlns:p14="http://schemas.microsoft.com/office/powerpoint/2010/main" val="14675971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em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cre.gob.mx/petrolifero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b.mx/sener/articulos/diagnostico-de-la-industria-de-petroliferos-en-mexico"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716572" y="6386249"/>
            <a:ext cx="1241045" cy="307777"/>
          </a:xfrm>
          <a:prstGeom prst="rect">
            <a:avLst/>
          </a:prstGeom>
          <a:noFill/>
        </p:spPr>
        <p:txBody>
          <a:bodyPr wrap="none" rtlCol="0">
            <a:spAutoFit/>
          </a:bodyPr>
          <a:lstStyle/>
          <a:p>
            <a:pPr algn="ctr"/>
            <a:r>
              <a:rPr lang="es-MX" sz="1400" dirty="0"/>
              <a:t>Junio 10, 2016</a:t>
            </a:r>
          </a:p>
        </p:txBody>
      </p:sp>
      <p:sp>
        <p:nvSpPr>
          <p:cNvPr id="24" name="23 Marcador de número de diapositiva"/>
          <p:cNvSpPr>
            <a:spLocks noGrp="1"/>
          </p:cNvSpPr>
          <p:nvPr>
            <p:ph type="sldNum" sz="quarter" idx="12"/>
          </p:nvPr>
        </p:nvSpPr>
        <p:spPr>
          <a:xfrm>
            <a:off x="6791111" y="6386249"/>
            <a:ext cx="2352889" cy="471751"/>
          </a:xfrm>
        </p:spPr>
        <p:txBody>
          <a:bodyPr/>
          <a:lstStyle/>
          <a:p>
            <a:fld id="{4B02B0B1-80ED-49B4-9AD1-B418B9A5BAFE}" type="slidenum">
              <a:rPr lang="es-MX" sz="1000" smtClean="0"/>
              <a:pPr/>
              <a:t>1</a:t>
            </a:fld>
            <a:endParaRPr lang="es-MX" sz="1000" dirty="0"/>
          </a:p>
        </p:txBody>
      </p:sp>
      <p:sp>
        <p:nvSpPr>
          <p:cNvPr id="21" name="20 Rectángulo"/>
          <p:cNvSpPr/>
          <p:nvPr/>
        </p:nvSpPr>
        <p:spPr>
          <a:xfrm>
            <a:off x="0" y="1155600"/>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4" name="Imagen 13"/>
          <p:cNvPicPr preferRelativeResize="0">
            <a:picLocks/>
          </p:cNvPicPr>
          <p:nvPr/>
        </p:nvPicPr>
        <p:blipFill>
          <a:blip r:embed="rId2"/>
          <a:stretch>
            <a:fillRect/>
          </a:stretch>
        </p:blipFill>
        <p:spPr>
          <a:xfrm>
            <a:off x="-57151" y="6282117"/>
            <a:ext cx="9258300" cy="72000"/>
          </a:xfrm>
          <a:prstGeom prst="rect">
            <a:avLst/>
          </a:prstGeom>
        </p:spPr>
      </p:pic>
      <p:sp>
        <p:nvSpPr>
          <p:cNvPr id="8" name="CuadroTexto 7"/>
          <p:cNvSpPr txBox="1"/>
          <p:nvPr/>
        </p:nvSpPr>
        <p:spPr>
          <a:xfrm>
            <a:off x="1487057" y="3241263"/>
            <a:ext cx="6206837" cy="1754326"/>
          </a:xfrm>
          <a:prstGeom prst="rect">
            <a:avLst/>
          </a:prstGeom>
          <a:noFill/>
        </p:spPr>
        <p:txBody>
          <a:bodyPr wrap="square" rtlCol="0">
            <a:spAutoFit/>
          </a:bodyPr>
          <a:lstStyle/>
          <a:p>
            <a:pPr algn="ctr"/>
            <a:r>
              <a:rPr lang="es-MX" sz="3600" b="1" dirty="0"/>
              <a:t>Marco Jurídico y Perspectivas </a:t>
            </a:r>
            <a:r>
              <a:rPr lang="es-MX" sz="3600" b="1" dirty="0" smtClean="0"/>
              <a:t>de </a:t>
            </a:r>
            <a:r>
              <a:rPr lang="es-MX" sz="3600" b="1" dirty="0"/>
              <a:t>Negocio en el Mercado Gasolinero</a:t>
            </a:r>
          </a:p>
        </p:txBody>
      </p:sp>
      <p:pic>
        <p:nvPicPr>
          <p:cNvPr id="17"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912" y="1892595"/>
            <a:ext cx="2174240" cy="46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313" y="1781499"/>
            <a:ext cx="2814319" cy="687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87057"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11" y="3600"/>
            <a:ext cx="1468378"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4801" y="0"/>
            <a:ext cx="1880116"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8"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24917" y="3600"/>
            <a:ext cx="1472994"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9"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7911" y="3600"/>
            <a:ext cx="1403369"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80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1280" y="0"/>
            <a:ext cx="1442719" cy="11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24051" y="6386248"/>
            <a:ext cx="2103120" cy="307777"/>
          </a:xfrm>
          <a:prstGeom prst="rect">
            <a:avLst/>
          </a:prstGeom>
          <a:noFill/>
        </p:spPr>
        <p:txBody>
          <a:bodyPr wrap="square" rtlCol="0">
            <a:spAutoFit/>
          </a:bodyPr>
          <a:lstStyle/>
          <a:p>
            <a:r>
              <a:rPr lang="es-MX" sz="1400" b="1" dirty="0"/>
              <a:t>Lic. Javier Zenteno Barrios</a:t>
            </a:r>
          </a:p>
        </p:txBody>
      </p:sp>
    </p:spTree>
    <p:extLst>
      <p:ext uri="{BB962C8B-B14F-4D97-AF65-F5344CB8AC3E}">
        <p14:creationId xmlns:p14="http://schemas.microsoft.com/office/powerpoint/2010/main" val="8477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dirty="0">
                <a:solidFill>
                  <a:sysClr val="windowText" lastClr="000000"/>
                </a:solidFill>
              </a:rPr>
              <a:t>4.</a:t>
            </a:r>
            <a:r>
              <a:rPr lang="es-MX" b="1" kern="0" noProof="0" dirty="0">
                <a:solidFill>
                  <a:sysClr val="windowText" lastClr="000000"/>
                </a:solidFill>
              </a:rPr>
              <a:t> Diagnóstico del Sector </a:t>
            </a:r>
            <a:endParaRPr lang="es-MX" b="1" kern="0" dirty="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4" y="1016012"/>
            <a:ext cx="8049871" cy="369332"/>
          </a:xfrm>
          <a:prstGeom prst="rect">
            <a:avLst/>
          </a:prstGeom>
          <a:noFill/>
        </p:spPr>
        <p:txBody>
          <a:bodyPr wrap="square" rtlCol="0">
            <a:spAutoFit/>
          </a:bodyPr>
          <a:lstStyle/>
          <a:p>
            <a:pPr lvl="0" algn="just">
              <a:defRPr/>
            </a:pPr>
            <a:r>
              <a:rPr lang="es-MX" dirty="0"/>
              <a:t>Demanda proyectada de Petrolíferos 2016- 2029</a:t>
            </a: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395987898"/>
              </p:ext>
            </p:extLst>
          </p:nvPr>
        </p:nvGraphicFramePr>
        <p:xfrm>
          <a:off x="1198878" y="1487329"/>
          <a:ext cx="6756400" cy="4206240"/>
        </p:xfrm>
        <a:graphic>
          <a:graphicData uri="http://schemas.openxmlformats.org/drawingml/2006/table">
            <a:tbl>
              <a:tblPr firstRow="1" firstCol="1" bandRow="1"/>
              <a:tblGrid>
                <a:gridCol w="1351280">
                  <a:extLst>
                    <a:ext uri="{9D8B030D-6E8A-4147-A177-3AD203B41FA5}">
                      <a16:colId xmlns="" xmlns:a16="http://schemas.microsoft.com/office/drawing/2014/main" val="20000"/>
                    </a:ext>
                  </a:extLst>
                </a:gridCol>
                <a:gridCol w="1351280">
                  <a:extLst>
                    <a:ext uri="{9D8B030D-6E8A-4147-A177-3AD203B41FA5}">
                      <a16:colId xmlns="" xmlns:a16="http://schemas.microsoft.com/office/drawing/2014/main" val="20001"/>
                    </a:ext>
                  </a:extLst>
                </a:gridCol>
                <a:gridCol w="1351280">
                  <a:extLst>
                    <a:ext uri="{9D8B030D-6E8A-4147-A177-3AD203B41FA5}">
                      <a16:colId xmlns="" xmlns:a16="http://schemas.microsoft.com/office/drawing/2014/main" val="20002"/>
                    </a:ext>
                  </a:extLst>
                </a:gridCol>
                <a:gridCol w="1351280">
                  <a:extLst>
                    <a:ext uri="{9D8B030D-6E8A-4147-A177-3AD203B41FA5}">
                      <a16:colId xmlns="" xmlns:a16="http://schemas.microsoft.com/office/drawing/2014/main" val="20003"/>
                    </a:ext>
                  </a:extLst>
                </a:gridCol>
                <a:gridCol w="1351280">
                  <a:extLst>
                    <a:ext uri="{9D8B030D-6E8A-4147-A177-3AD203B41FA5}">
                      <a16:colId xmlns="" xmlns:a16="http://schemas.microsoft.com/office/drawing/2014/main" val="20004"/>
                    </a:ext>
                  </a:extLst>
                </a:gridCol>
              </a:tblGrid>
              <a:tr h="0">
                <a:tc>
                  <a:txBody>
                    <a:bodyPr/>
                    <a:lstStyle/>
                    <a:p>
                      <a:pPr algn="ctr">
                        <a:lnSpc>
                          <a:spcPct val="115000"/>
                        </a:lnSpc>
                        <a:spcAft>
                          <a:spcPts val="0"/>
                        </a:spcAft>
                      </a:pPr>
                      <a:r>
                        <a:rPr lang="es-MX" sz="1600" b="1" dirty="0">
                          <a:effectLst/>
                          <a:latin typeface="+mn-lt"/>
                          <a:ea typeface="Calibri"/>
                          <a:cs typeface="Times New Roman"/>
                        </a:rPr>
                        <a:t> Año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effectLst/>
                          <a:latin typeface="+mn-lt"/>
                          <a:ea typeface="Calibri"/>
                          <a:cs typeface="Times New Roman"/>
                        </a:rPr>
                        <a:t>Gasolinas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effectLst/>
                          <a:latin typeface="+mn-lt"/>
                          <a:ea typeface="Calibri"/>
                          <a:cs typeface="Times New Roman"/>
                        </a:rPr>
                        <a:t> Diésel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effectLst/>
                          <a:latin typeface="+mn-lt"/>
                          <a:ea typeface="Calibri"/>
                          <a:cs typeface="Times New Roman"/>
                        </a:rPr>
                        <a:t>Turbosina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b="1" dirty="0">
                          <a:effectLst/>
                          <a:latin typeface="+mn-lt"/>
                          <a:ea typeface="Calibri"/>
                          <a:cs typeface="Times New Roman"/>
                        </a:rPr>
                        <a:t> Combustóleo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a:lnSpc>
                          <a:spcPct val="115000"/>
                        </a:lnSpc>
                        <a:spcAft>
                          <a:spcPts val="0"/>
                        </a:spcAft>
                      </a:pPr>
                      <a:r>
                        <a:rPr lang="es-MX" sz="1600" b="1" dirty="0">
                          <a:effectLst/>
                          <a:latin typeface="+mn-lt"/>
                          <a:ea typeface="Calibri"/>
                          <a:cs typeface="Times New Roman"/>
                        </a:rPr>
                        <a:t> 2016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771.8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422.2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72.1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35.7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ctr">
                        <a:lnSpc>
                          <a:spcPct val="115000"/>
                        </a:lnSpc>
                        <a:spcAft>
                          <a:spcPts val="0"/>
                        </a:spcAft>
                      </a:pPr>
                      <a:r>
                        <a:rPr lang="es-MX" sz="1600" b="1" dirty="0">
                          <a:effectLst/>
                          <a:latin typeface="+mn-lt"/>
                          <a:ea typeface="Calibri"/>
                          <a:cs typeface="Times New Roman"/>
                        </a:rPr>
                        <a:t> 2017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783.1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445.8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75.4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20.4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gn="ctr">
                        <a:lnSpc>
                          <a:spcPct val="115000"/>
                        </a:lnSpc>
                        <a:spcAft>
                          <a:spcPts val="0"/>
                        </a:spcAft>
                      </a:pPr>
                      <a:r>
                        <a:rPr lang="es-MX" sz="1600" b="1" dirty="0">
                          <a:effectLst/>
                          <a:latin typeface="+mn-lt"/>
                          <a:ea typeface="Calibri"/>
                          <a:cs typeface="Times New Roman"/>
                        </a:rPr>
                        <a:t> 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794.7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465.4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79.3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gn="ctr">
                        <a:lnSpc>
                          <a:spcPct val="115000"/>
                        </a:lnSpc>
                        <a:spcAft>
                          <a:spcPts val="0"/>
                        </a:spcAft>
                      </a:pPr>
                      <a:r>
                        <a:rPr lang="es-MX" sz="1600" b="1" dirty="0">
                          <a:effectLst/>
                          <a:latin typeface="+mn-lt"/>
                          <a:ea typeface="Calibri"/>
                          <a:cs typeface="Times New Roman"/>
                        </a:rPr>
                        <a:t> 2019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818.3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 484.2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82.1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 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gn="ctr">
                        <a:lnSpc>
                          <a:spcPct val="115000"/>
                        </a:lnSpc>
                        <a:spcAft>
                          <a:spcPts val="0"/>
                        </a:spcAft>
                      </a:pPr>
                      <a:r>
                        <a:rPr lang="es-MX" sz="1600" b="1" dirty="0">
                          <a:effectLst/>
                          <a:latin typeface="+mn-lt"/>
                          <a:ea typeface="Calibri"/>
                          <a:cs typeface="Times New Roman"/>
                        </a:rPr>
                        <a:t>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840.6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501.1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86.0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gn="ctr">
                        <a:lnSpc>
                          <a:spcPct val="115000"/>
                        </a:lnSpc>
                        <a:spcAft>
                          <a:spcPts val="0"/>
                        </a:spcAft>
                      </a:pPr>
                      <a:r>
                        <a:rPr lang="es-MX" sz="1600" b="1" dirty="0">
                          <a:effectLst/>
                          <a:latin typeface="+mn-lt"/>
                          <a:ea typeface="Calibri"/>
                          <a:cs typeface="Times New Roman"/>
                        </a:rPr>
                        <a:t>2021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878.6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522.0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90.4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pPr algn="ctr">
                        <a:lnSpc>
                          <a:spcPct val="115000"/>
                        </a:lnSpc>
                        <a:spcAft>
                          <a:spcPts val="0"/>
                        </a:spcAft>
                      </a:pPr>
                      <a:r>
                        <a:rPr lang="es-MX" sz="1600" b="1" dirty="0">
                          <a:effectLst/>
                          <a:latin typeface="+mn-lt"/>
                          <a:ea typeface="Calibri"/>
                          <a:cs typeface="Times New Roman"/>
                        </a:rPr>
                        <a:t>2022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921.2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540.6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0">
                <a:tc>
                  <a:txBody>
                    <a:bodyPr/>
                    <a:lstStyle/>
                    <a:p>
                      <a:pPr algn="ctr">
                        <a:lnSpc>
                          <a:spcPct val="115000"/>
                        </a:lnSpc>
                        <a:spcAft>
                          <a:spcPts val="0"/>
                        </a:spcAft>
                      </a:pPr>
                      <a:r>
                        <a:rPr lang="es-MX" sz="1600" b="1" dirty="0">
                          <a:effectLst/>
                          <a:latin typeface="+mn-lt"/>
                          <a:ea typeface="Calibri"/>
                          <a:cs typeface="Times New Roman"/>
                        </a:rPr>
                        <a:t>2023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960.4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557.1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99.6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0">
                <a:tc>
                  <a:txBody>
                    <a:bodyPr/>
                    <a:lstStyle/>
                    <a:p>
                      <a:pPr algn="ctr">
                        <a:lnSpc>
                          <a:spcPct val="115000"/>
                        </a:lnSpc>
                        <a:spcAft>
                          <a:spcPts val="0"/>
                        </a:spcAft>
                      </a:pPr>
                      <a:r>
                        <a:rPr lang="es-MX" sz="1600" b="1" dirty="0">
                          <a:effectLst/>
                          <a:latin typeface="+mn-lt"/>
                          <a:ea typeface="Calibri"/>
                          <a:cs typeface="Times New Roman"/>
                        </a:rPr>
                        <a:t>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996.6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573.0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104.5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0">
                <a:tc>
                  <a:txBody>
                    <a:bodyPr/>
                    <a:lstStyle/>
                    <a:p>
                      <a:pPr algn="ctr">
                        <a:lnSpc>
                          <a:spcPct val="115000"/>
                        </a:lnSpc>
                        <a:spcAft>
                          <a:spcPts val="0"/>
                        </a:spcAft>
                      </a:pPr>
                      <a:r>
                        <a:rPr lang="es-MX" sz="1600" b="1" dirty="0">
                          <a:effectLst/>
                          <a:latin typeface="+mn-lt"/>
                          <a:ea typeface="Calibri"/>
                          <a:cs typeface="Times New Roman"/>
                        </a:rPr>
                        <a:t>2025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1,032.4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592.1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108.2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0">
                <a:tc>
                  <a:txBody>
                    <a:bodyPr/>
                    <a:lstStyle/>
                    <a:p>
                      <a:pPr algn="ctr">
                        <a:lnSpc>
                          <a:spcPct val="115000"/>
                        </a:lnSpc>
                        <a:spcAft>
                          <a:spcPts val="0"/>
                        </a:spcAft>
                      </a:pPr>
                      <a:r>
                        <a:rPr lang="es-MX" sz="1600" b="1" dirty="0">
                          <a:effectLst/>
                          <a:latin typeface="+mn-lt"/>
                          <a:ea typeface="Calibri"/>
                          <a:cs typeface="Times New Roman"/>
                        </a:rPr>
                        <a:t>2026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1,065.9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612.5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112.1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0">
                <a:tc>
                  <a:txBody>
                    <a:bodyPr/>
                    <a:lstStyle/>
                    <a:p>
                      <a:pPr algn="ctr">
                        <a:lnSpc>
                          <a:spcPct val="115000"/>
                        </a:lnSpc>
                        <a:spcAft>
                          <a:spcPts val="0"/>
                        </a:spcAft>
                      </a:pPr>
                      <a:r>
                        <a:rPr lang="es-MX" sz="1600" b="1" dirty="0">
                          <a:effectLst/>
                          <a:latin typeface="+mn-lt"/>
                          <a:ea typeface="Calibri"/>
                          <a:cs typeface="Times New Roman"/>
                        </a:rPr>
                        <a:t>2027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1,093.9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631.2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116.0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0">
                <a:tc>
                  <a:txBody>
                    <a:bodyPr/>
                    <a:lstStyle/>
                    <a:p>
                      <a:pPr algn="ctr">
                        <a:lnSpc>
                          <a:spcPct val="115000"/>
                        </a:lnSpc>
                        <a:spcAft>
                          <a:spcPts val="0"/>
                        </a:spcAft>
                      </a:pPr>
                      <a:r>
                        <a:rPr lang="es-MX" sz="1600" b="1" dirty="0">
                          <a:effectLst/>
                          <a:latin typeface="+mn-lt"/>
                          <a:ea typeface="Calibri"/>
                          <a:cs typeface="Times New Roman"/>
                        </a:rPr>
                        <a:t>2028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1,127.3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651.4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120.1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0">
                <a:tc>
                  <a:txBody>
                    <a:bodyPr/>
                    <a:lstStyle/>
                    <a:p>
                      <a:pPr algn="ctr">
                        <a:lnSpc>
                          <a:spcPct val="115000"/>
                        </a:lnSpc>
                        <a:spcAft>
                          <a:spcPts val="0"/>
                        </a:spcAft>
                      </a:pPr>
                      <a:r>
                        <a:rPr lang="es-MX" sz="1600" b="1" dirty="0">
                          <a:effectLst/>
                          <a:latin typeface="+mn-lt"/>
                          <a:ea typeface="Calibri"/>
                          <a:cs typeface="Times New Roman"/>
                        </a:rPr>
                        <a:t>2029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1,147.4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solidFill>
                            <a:srgbClr val="FF0000"/>
                          </a:solidFill>
                          <a:effectLst/>
                          <a:latin typeface="+mn-lt"/>
                          <a:ea typeface="Calibri"/>
                          <a:cs typeface="Times New Roman"/>
                        </a:rPr>
                        <a:t>672.5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124.4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s-MX" sz="1600" b="1" dirty="0">
                          <a:effectLst/>
                          <a:latin typeface="+mn-lt"/>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1966311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4</a:t>
            </a:r>
            <a:r>
              <a:rPr kumimoji="0" lang="es-MX" sz="1800" b="1" i="0" u="none" strike="noStrike" kern="0" cap="none" spc="0" normalizeH="0" baseline="0" noProof="0" dirty="0">
                <a:ln>
                  <a:noFill/>
                </a:ln>
                <a:solidFill>
                  <a:sysClr val="windowText" lastClr="000000"/>
                </a:solidFill>
                <a:effectLst/>
                <a:uLnTx/>
                <a:uFillTx/>
              </a:rPr>
              <a:t>.1 Diagnóstico de</a:t>
            </a:r>
            <a:r>
              <a:rPr kumimoji="0" lang="es-MX" sz="1800" b="1" i="0" u="none" strike="noStrike" kern="0" cap="none" spc="0" normalizeH="0" noProof="0" dirty="0">
                <a:ln>
                  <a:noFill/>
                </a:ln>
                <a:solidFill>
                  <a:sysClr val="windowText" lastClr="000000"/>
                </a:solidFill>
                <a:effectLst/>
                <a:uLnTx/>
                <a:uFillTx/>
              </a:rPr>
              <a:t> producción y demanda</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63" y="1425575"/>
            <a:ext cx="8778875" cy="438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033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4</a:t>
            </a:r>
            <a:r>
              <a:rPr kumimoji="0" lang="es-MX" sz="1800" b="1" i="0" u="none" strike="noStrike" kern="0" cap="none" spc="0" normalizeH="0" baseline="0" noProof="0" dirty="0">
                <a:ln>
                  <a:noFill/>
                </a:ln>
                <a:solidFill>
                  <a:sysClr val="windowText" lastClr="000000"/>
                </a:solidFill>
                <a:effectLst/>
                <a:uLnTx/>
                <a:uFillTx/>
              </a:rPr>
              <a:t>.1 Diagnóstico de</a:t>
            </a:r>
            <a:r>
              <a:rPr kumimoji="0" lang="es-MX" sz="1800" b="1" i="0" u="none" strike="noStrike" kern="0" cap="none" spc="0" normalizeH="0" noProof="0" dirty="0">
                <a:ln>
                  <a:noFill/>
                </a:ln>
                <a:solidFill>
                  <a:sysClr val="windowText" lastClr="000000"/>
                </a:solidFill>
                <a:effectLst/>
                <a:uLnTx/>
                <a:uFillTx/>
              </a:rPr>
              <a:t> producción y demanda</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a:picLocks noChangeAspect="1"/>
          </p:cNvPicPr>
          <p:nvPr/>
        </p:nvPicPr>
        <p:blipFill>
          <a:blip r:embed="rId4"/>
          <a:stretch>
            <a:fillRect/>
          </a:stretch>
        </p:blipFill>
        <p:spPr>
          <a:xfrm>
            <a:off x="1435919" y="1625982"/>
            <a:ext cx="5926560" cy="3500200"/>
          </a:xfrm>
          <a:prstGeom prst="rect">
            <a:avLst/>
          </a:prstGeom>
        </p:spPr>
      </p:pic>
    </p:spTree>
    <p:extLst>
      <p:ext uri="{BB962C8B-B14F-4D97-AF65-F5344CB8AC3E}">
        <p14:creationId xmlns:p14="http://schemas.microsoft.com/office/powerpoint/2010/main" val="39340531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382372" y="1673664"/>
            <a:ext cx="6379254" cy="3738845"/>
          </a:xfrm>
          <a:prstGeom prst="rect">
            <a:avLst/>
          </a:prstGeom>
        </p:spPr>
      </p:pic>
      <p:sp>
        <p:nvSpPr>
          <p:cNvPr id="3" name="20 Rectángulo"/>
          <p:cNvSpPr/>
          <p:nvPr/>
        </p:nvSpPr>
        <p:spPr>
          <a:xfrm>
            <a:off x="0" y="883920"/>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1 CuadroTexto"/>
          <p:cNvSpPr txBox="1"/>
          <p:nvPr/>
        </p:nvSpPr>
        <p:spPr>
          <a:xfrm>
            <a:off x="894080" y="240268"/>
            <a:ext cx="7172960" cy="369332"/>
          </a:xfrm>
          <a:prstGeom prst="rect">
            <a:avLst/>
          </a:prstGeom>
          <a:noFill/>
        </p:spPr>
        <p:txBody>
          <a:bodyPr wrap="square" rtlCol="0">
            <a:spAutoFit/>
          </a:bodyPr>
          <a:lstStyle/>
          <a:p>
            <a:pPr algn="ctr"/>
            <a:r>
              <a:rPr lang="es-MX" b="1" dirty="0"/>
              <a:t>5. Estructura del Sector de Combustibles </a:t>
            </a:r>
          </a:p>
        </p:txBody>
      </p:sp>
      <p:pic>
        <p:nvPicPr>
          <p:cNvPr id="5" name="Imagen 7"/>
          <p:cNvPicPr preferRelativeResize="0">
            <a:picLocks/>
          </p:cNvPicPr>
          <p:nvPr/>
        </p:nvPicPr>
        <p:blipFill>
          <a:blip r:embed="rId3"/>
          <a:stretch>
            <a:fillRect/>
          </a:stretch>
        </p:blipFill>
        <p:spPr>
          <a:xfrm>
            <a:off x="-57151" y="6282117"/>
            <a:ext cx="9258300" cy="720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9347" y="6450965"/>
            <a:ext cx="16224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9265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10160" y="541869"/>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830997"/>
          </a:xfrm>
          <a:prstGeom prst="rect">
            <a:avLst/>
          </a:prstGeom>
          <a:noFill/>
        </p:spPr>
        <p:txBody>
          <a:bodyPr wrap="square" rtlCol="0">
            <a:spAutoFit/>
          </a:bodyPr>
          <a:lstStyle/>
          <a:p>
            <a:pPr lvl="0" algn="ctr">
              <a:defRPr/>
            </a:pPr>
            <a:r>
              <a:rPr lang="es-MX" b="1" kern="0" dirty="0">
                <a:solidFill>
                  <a:sysClr val="windowText" lastClr="000000"/>
                </a:solidFill>
              </a:rPr>
              <a:t>5. Estructura del Sector de Combustibles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200" b="1" i="0" u="none" strike="noStrike" kern="0" cap="none" spc="0" normalizeH="0" baseline="0" noProof="0" dirty="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lang="es-MX" b="1" kern="0" dirty="0">
                <a:solidFill>
                  <a:sysClr val="windowText" lastClr="000000"/>
                </a:solidFill>
              </a:rPr>
              <a:t>Actividades</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2" y="1131013"/>
            <a:ext cx="8049871" cy="646331"/>
          </a:xfrm>
          <a:prstGeom prst="rect">
            <a:avLst/>
          </a:prstGeom>
          <a:noFill/>
        </p:spPr>
        <p:txBody>
          <a:bodyPr wrap="square" rtlCol="0">
            <a:spAutoFit/>
          </a:bodyPr>
          <a:lstStyle/>
          <a:p>
            <a:pPr lvl="0" algn="just">
              <a:defRPr/>
            </a:pPr>
            <a:endParaRPr lang="es-MX" dirty="0"/>
          </a:p>
          <a:p>
            <a:pPr lvl="0" algn="just">
              <a:defRPr/>
            </a:pPr>
            <a:endParaRPr lang="es-MX" dirty="0"/>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17092" y="1222452"/>
            <a:ext cx="1625599" cy="646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Refinación</a:t>
            </a:r>
          </a:p>
        </p:txBody>
      </p:sp>
      <p:sp>
        <p:nvSpPr>
          <p:cNvPr id="5" name="4 Rectángulo"/>
          <p:cNvSpPr/>
          <p:nvPr/>
        </p:nvSpPr>
        <p:spPr>
          <a:xfrm>
            <a:off x="821383" y="2341880"/>
            <a:ext cx="1625600" cy="1249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Pemex Transformación Industrial</a:t>
            </a:r>
          </a:p>
        </p:txBody>
      </p:sp>
      <p:sp>
        <p:nvSpPr>
          <p:cNvPr id="6" name="5 Rectángulo"/>
          <p:cNvSpPr/>
          <p:nvPr/>
        </p:nvSpPr>
        <p:spPr>
          <a:xfrm>
            <a:off x="817091" y="3972560"/>
            <a:ext cx="162559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Particulares</a:t>
            </a:r>
          </a:p>
        </p:txBody>
      </p:sp>
      <p:sp>
        <p:nvSpPr>
          <p:cNvPr id="7" name="6 Elipse"/>
          <p:cNvSpPr/>
          <p:nvPr/>
        </p:nvSpPr>
        <p:spPr>
          <a:xfrm>
            <a:off x="3278132" y="1088418"/>
            <a:ext cx="264869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Almacenamiento y Transporte</a:t>
            </a:r>
          </a:p>
        </p:txBody>
      </p:sp>
      <p:sp>
        <p:nvSpPr>
          <p:cNvPr id="10" name="9 Elipse"/>
          <p:cNvSpPr/>
          <p:nvPr/>
        </p:nvSpPr>
        <p:spPr>
          <a:xfrm>
            <a:off x="3682999" y="2509520"/>
            <a:ext cx="18389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Pemex Logística</a:t>
            </a:r>
          </a:p>
        </p:txBody>
      </p:sp>
      <p:sp>
        <p:nvSpPr>
          <p:cNvPr id="11" name="10 Elipse"/>
          <p:cNvSpPr/>
          <p:nvPr/>
        </p:nvSpPr>
        <p:spPr>
          <a:xfrm>
            <a:off x="3682999" y="3972560"/>
            <a:ext cx="1838956"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Particulares</a:t>
            </a:r>
          </a:p>
        </p:txBody>
      </p:sp>
      <p:sp>
        <p:nvSpPr>
          <p:cNvPr id="12" name="11 Rectángulo redondeado"/>
          <p:cNvSpPr/>
          <p:nvPr/>
        </p:nvSpPr>
        <p:spPr>
          <a:xfrm>
            <a:off x="6380480" y="1093626"/>
            <a:ext cx="19710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Distribución y Comercialización </a:t>
            </a:r>
          </a:p>
        </p:txBody>
      </p:sp>
      <p:sp>
        <p:nvSpPr>
          <p:cNvPr id="13" name="12 Rectángulo redondeado"/>
          <p:cNvSpPr/>
          <p:nvPr/>
        </p:nvSpPr>
        <p:spPr>
          <a:xfrm>
            <a:off x="6380480" y="2509520"/>
            <a:ext cx="19710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Pemex Transformación Industrial</a:t>
            </a:r>
          </a:p>
        </p:txBody>
      </p:sp>
      <p:sp>
        <p:nvSpPr>
          <p:cNvPr id="14" name="13 Rectángulo redondeado"/>
          <p:cNvSpPr/>
          <p:nvPr/>
        </p:nvSpPr>
        <p:spPr>
          <a:xfrm>
            <a:off x="6380480" y="3972560"/>
            <a:ext cx="19710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Particulares</a:t>
            </a:r>
          </a:p>
        </p:txBody>
      </p:sp>
      <p:sp>
        <p:nvSpPr>
          <p:cNvPr id="15" name="14 Triángulo isósceles"/>
          <p:cNvSpPr/>
          <p:nvPr/>
        </p:nvSpPr>
        <p:spPr>
          <a:xfrm>
            <a:off x="3108960" y="5311832"/>
            <a:ext cx="29464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Importación</a:t>
            </a:r>
          </a:p>
        </p:txBody>
      </p:sp>
      <p:cxnSp>
        <p:nvCxnSpPr>
          <p:cNvPr id="40" name="39 Conector recto de flecha"/>
          <p:cNvCxnSpPr/>
          <p:nvPr/>
        </p:nvCxnSpPr>
        <p:spPr>
          <a:xfrm flipV="1">
            <a:off x="1430983" y="5034280"/>
            <a:ext cx="0" cy="3149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5" name="44 Conector recto de flecha"/>
          <p:cNvCxnSpPr/>
          <p:nvPr/>
        </p:nvCxnSpPr>
        <p:spPr>
          <a:xfrm flipV="1">
            <a:off x="7437120" y="5024120"/>
            <a:ext cx="0" cy="3352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flipH="1" flipV="1">
            <a:off x="4572000" y="5034280"/>
            <a:ext cx="10160" cy="31496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flipH="1">
            <a:off x="1430983" y="5359400"/>
            <a:ext cx="600613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496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13 Grupo"/>
          <p:cNvGrpSpPr/>
          <p:nvPr/>
        </p:nvGrpSpPr>
        <p:grpSpPr>
          <a:xfrm>
            <a:off x="1152548" y="1795350"/>
            <a:ext cx="7053612" cy="4287235"/>
            <a:chOff x="1193742" y="1904401"/>
            <a:chExt cx="7053612" cy="4287235"/>
          </a:xfrm>
        </p:grpSpPr>
        <p:sp>
          <p:nvSpPr>
            <p:cNvPr id="16" name="15 Forma libre"/>
            <p:cNvSpPr/>
            <p:nvPr/>
          </p:nvSpPr>
          <p:spPr>
            <a:xfrm>
              <a:off x="3641305" y="1936384"/>
              <a:ext cx="4606047" cy="648000"/>
            </a:xfrm>
            <a:custGeom>
              <a:avLst/>
              <a:gdLst>
                <a:gd name="connsiteX0" fmla="*/ 119893 w 719345"/>
                <a:gd name="connsiteY0" fmla="*/ 0 h 4351225"/>
                <a:gd name="connsiteX1" fmla="*/ 599452 w 719345"/>
                <a:gd name="connsiteY1" fmla="*/ 0 h 4351225"/>
                <a:gd name="connsiteX2" fmla="*/ 719345 w 719345"/>
                <a:gd name="connsiteY2" fmla="*/ 119893 h 4351225"/>
                <a:gd name="connsiteX3" fmla="*/ 719345 w 719345"/>
                <a:gd name="connsiteY3" fmla="*/ 4351225 h 4351225"/>
                <a:gd name="connsiteX4" fmla="*/ 719345 w 719345"/>
                <a:gd name="connsiteY4" fmla="*/ 4351225 h 4351225"/>
                <a:gd name="connsiteX5" fmla="*/ 0 w 719345"/>
                <a:gd name="connsiteY5" fmla="*/ 4351225 h 4351225"/>
                <a:gd name="connsiteX6" fmla="*/ 0 w 719345"/>
                <a:gd name="connsiteY6" fmla="*/ 4351225 h 4351225"/>
                <a:gd name="connsiteX7" fmla="*/ 0 w 719345"/>
                <a:gd name="connsiteY7" fmla="*/ 119893 h 4351225"/>
                <a:gd name="connsiteX8" fmla="*/ 119893 w 719345"/>
                <a:gd name="connsiteY8" fmla="*/ 0 h 435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9345" h="4351225">
                  <a:moveTo>
                    <a:pt x="719345" y="725217"/>
                  </a:moveTo>
                  <a:lnTo>
                    <a:pt x="719345" y="3626008"/>
                  </a:lnTo>
                  <a:cubicBezTo>
                    <a:pt x="719345" y="4026534"/>
                    <a:pt x="710471" y="4351225"/>
                    <a:pt x="699524" y="4351225"/>
                  </a:cubicBezTo>
                  <a:lnTo>
                    <a:pt x="0" y="4351225"/>
                  </a:lnTo>
                  <a:lnTo>
                    <a:pt x="0" y="4351225"/>
                  </a:lnTo>
                  <a:lnTo>
                    <a:pt x="0" y="0"/>
                  </a:lnTo>
                  <a:lnTo>
                    <a:pt x="0" y="0"/>
                  </a:lnTo>
                  <a:lnTo>
                    <a:pt x="699524" y="0"/>
                  </a:lnTo>
                  <a:cubicBezTo>
                    <a:pt x="710471" y="0"/>
                    <a:pt x="719345" y="324691"/>
                    <a:pt x="719345" y="725217"/>
                  </a:cubicBezTo>
                  <a:close/>
                </a:path>
              </a:pathLst>
            </a:cu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0" tIns="158941" rIns="282766" bIns="158941"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a:t>  SECRETARÍA DE ENERGÍA</a:t>
              </a:r>
            </a:p>
          </p:txBody>
        </p:sp>
        <p:sp>
          <p:nvSpPr>
            <p:cNvPr id="17" name="16 Forma libre"/>
            <p:cNvSpPr/>
            <p:nvPr/>
          </p:nvSpPr>
          <p:spPr>
            <a:xfrm>
              <a:off x="1202211" y="1904401"/>
              <a:ext cx="2447564" cy="720000"/>
            </a:xfrm>
            <a:custGeom>
              <a:avLst/>
              <a:gdLst>
                <a:gd name="connsiteX0" fmla="*/ 0 w 2447564"/>
                <a:gd name="connsiteY0" fmla="*/ 137181 h 823067"/>
                <a:gd name="connsiteX1" fmla="*/ 137181 w 2447564"/>
                <a:gd name="connsiteY1" fmla="*/ 0 h 823067"/>
                <a:gd name="connsiteX2" fmla="*/ 2310383 w 2447564"/>
                <a:gd name="connsiteY2" fmla="*/ 0 h 823067"/>
                <a:gd name="connsiteX3" fmla="*/ 2447564 w 2447564"/>
                <a:gd name="connsiteY3" fmla="*/ 137181 h 823067"/>
                <a:gd name="connsiteX4" fmla="*/ 2447564 w 2447564"/>
                <a:gd name="connsiteY4" fmla="*/ 685886 h 823067"/>
                <a:gd name="connsiteX5" fmla="*/ 2310383 w 2447564"/>
                <a:gd name="connsiteY5" fmla="*/ 823067 h 823067"/>
                <a:gd name="connsiteX6" fmla="*/ 137181 w 2447564"/>
                <a:gd name="connsiteY6" fmla="*/ 823067 h 823067"/>
                <a:gd name="connsiteX7" fmla="*/ 0 w 2447564"/>
                <a:gd name="connsiteY7" fmla="*/ 685886 h 823067"/>
                <a:gd name="connsiteX8" fmla="*/ 0 w 2447564"/>
                <a:gd name="connsiteY8" fmla="*/ 137181 h 82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564" h="823067">
                  <a:moveTo>
                    <a:pt x="0" y="137181"/>
                  </a:moveTo>
                  <a:cubicBezTo>
                    <a:pt x="0" y="61418"/>
                    <a:pt x="61418" y="0"/>
                    <a:pt x="137181" y="0"/>
                  </a:cubicBezTo>
                  <a:lnTo>
                    <a:pt x="2310383" y="0"/>
                  </a:lnTo>
                  <a:cubicBezTo>
                    <a:pt x="2386146" y="0"/>
                    <a:pt x="2447564" y="61418"/>
                    <a:pt x="2447564" y="137181"/>
                  </a:cubicBezTo>
                  <a:lnTo>
                    <a:pt x="2447564" y="685886"/>
                  </a:lnTo>
                  <a:cubicBezTo>
                    <a:pt x="2447564" y="761649"/>
                    <a:pt x="2386146" y="823067"/>
                    <a:pt x="2310383" y="823067"/>
                  </a:cubicBezTo>
                  <a:lnTo>
                    <a:pt x="137181" y="823067"/>
                  </a:lnTo>
                  <a:cubicBezTo>
                    <a:pt x="61418" y="823067"/>
                    <a:pt x="0" y="761649"/>
                    <a:pt x="0" y="685886"/>
                  </a:cubicBezTo>
                  <a:lnTo>
                    <a:pt x="0" y="137181"/>
                  </a:lnTo>
                  <a:close/>
                </a:path>
              </a:pathLst>
            </a:custGeom>
          </p:spPr>
          <p:style>
            <a:lnRef idx="3">
              <a:schemeClr val="lt1">
                <a:hueOff val="0"/>
                <a:satOff val="0"/>
                <a:lumOff val="0"/>
                <a:alphaOff val="0"/>
              </a:schemeClr>
            </a:lnRef>
            <a:fillRef idx="1">
              <a:schemeClr val="accent1">
                <a:shade val="50000"/>
                <a:hueOff val="0"/>
                <a:satOff val="0"/>
                <a:lumOff val="0"/>
                <a:alphaOff val="0"/>
              </a:schemeClr>
            </a:fillRef>
            <a:effectRef idx="1">
              <a:schemeClr val="accent1">
                <a:shade val="50000"/>
                <a:hueOff val="0"/>
                <a:satOff val="0"/>
                <a:lumOff val="0"/>
                <a:alphaOff val="0"/>
              </a:schemeClr>
            </a:effectRef>
            <a:fontRef idx="minor">
              <a:schemeClr val="lt1"/>
            </a:fontRef>
          </p:style>
          <p:txBody>
            <a:bodyPr spcFirstLastPara="0" vert="horz" wrap="square" lIns="85899" tIns="63039" rIns="85899" bIns="63039" numCol="1" spcCol="1270" anchor="ctr" anchorCtr="0">
              <a:noAutofit/>
            </a:bodyPr>
            <a:lstStyle/>
            <a:p>
              <a:pPr lvl="0" algn="ctr" defTabSz="533400">
                <a:lnSpc>
                  <a:spcPct val="90000"/>
                </a:lnSpc>
                <a:spcBef>
                  <a:spcPct val="0"/>
                </a:spcBef>
                <a:spcAft>
                  <a:spcPct val="35000"/>
                </a:spcAft>
              </a:pPr>
              <a:r>
                <a:rPr lang="es-MX" sz="1200" b="1" kern="1200" dirty="0"/>
                <a:t>DEPENDENCIA</a:t>
              </a:r>
              <a:r>
                <a:rPr lang="es-MX" sz="1200" kern="1200" dirty="0"/>
                <a:t> </a:t>
              </a:r>
            </a:p>
          </p:txBody>
        </p:sp>
        <p:sp>
          <p:nvSpPr>
            <p:cNvPr id="19" name="18 Forma libre"/>
            <p:cNvSpPr/>
            <p:nvPr/>
          </p:nvSpPr>
          <p:spPr>
            <a:xfrm>
              <a:off x="3605172" y="2791120"/>
              <a:ext cx="4642181" cy="648000"/>
            </a:xfrm>
            <a:custGeom>
              <a:avLst/>
              <a:gdLst>
                <a:gd name="connsiteX0" fmla="*/ 127135 w 762792"/>
                <a:gd name="connsiteY0" fmla="*/ 0 h 4339825"/>
                <a:gd name="connsiteX1" fmla="*/ 635657 w 762792"/>
                <a:gd name="connsiteY1" fmla="*/ 0 h 4339825"/>
                <a:gd name="connsiteX2" fmla="*/ 762792 w 762792"/>
                <a:gd name="connsiteY2" fmla="*/ 127135 h 4339825"/>
                <a:gd name="connsiteX3" fmla="*/ 762792 w 762792"/>
                <a:gd name="connsiteY3" fmla="*/ 4339825 h 4339825"/>
                <a:gd name="connsiteX4" fmla="*/ 762792 w 762792"/>
                <a:gd name="connsiteY4" fmla="*/ 4339825 h 4339825"/>
                <a:gd name="connsiteX5" fmla="*/ 0 w 762792"/>
                <a:gd name="connsiteY5" fmla="*/ 4339825 h 4339825"/>
                <a:gd name="connsiteX6" fmla="*/ 0 w 762792"/>
                <a:gd name="connsiteY6" fmla="*/ 4339825 h 4339825"/>
                <a:gd name="connsiteX7" fmla="*/ 0 w 762792"/>
                <a:gd name="connsiteY7" fmla="*/ 127135 h 4339825"/>
                <a:gd name="connsiteX8" fmla="*/ 127135 w 762792"/>
                <a:gd name="connsiteY8" fmla="*/ 0 h 43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792" h="4339825">
                  <a:moveTo>
                    <a:pt x="762792" y="723323"/>
                  </a:moveTo>
                  <a:lnTo>
                    <a:pt x="762792" y="3616502"/>
                  </a:lnTo>
                  <a:cubicBezTo>
                    <a:pt x="762792" y="4015982"/>
                    <a:pt x="752787" y="4339822"/>
                    <a:pt x="740446" y="4339822"/>
                  </a:cubicBezTo>
                  <a:lnTo>
                    <a:pt x="0" y="4339822"/>
                  </a:lnTo>
                  <a:lnTo>
                    <a:pt x="0" y="4339822"/>
                  </a:lnTo>
                  <a:lnTo>
                    <a:pt x="0" y="3"/>
                  </a:lnTo>
                  <a:lnTo>
                    <a:pt x="0" y="3"/>
                  </a:lnTo>
                  <a:lnTo>
                    <a:pt x="740446" y="3"/>
                  </a:lnTo>
                  <a:cubicBezTo>
                    <a:pt x="752787" y="3"/>
                    <a:pt x="762792" y="323843"/>
                    <a:pt x="762792" y="723323"/>
                  </a:cubicBezTo>
                  <a:close/>
                </a:path>
              </a:pathLst>
            </a:cu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61061" rIns="284886" bIns="161062"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a:t>  COMISIÓN REGULADORA DE ENERGÍA</a:t>
              </a:r>
            </a:p>
          </p:txBody>
        </p:sp>
        <p:sp>
          <p:nvSpPr>
            <p:cNvPr id="20" name="19 Forma libre"/>
            <p:cNvSpPr/>
            <p:nvPr/>
          </p:nvSpPr>
          <p:spPr>
            <a:xfrm>
              <a:off x="1203905" y="2763663"/>
              <a:ext cx="2447564" cy="720000"/>
            </a:xfrm>
            <a:custGeom>
              <a:avLst/>
              <a:gdLst>
                <a:gd name="connsiteX0" fmla="*/ 0 w 2447564"/>
                <a:gd name="connsiteY0" fmla="*/ 133808 h 802830"/>
                <a:gd name="connsiteX1" fmla="*/ 133808 w 2447564"/>
                <a:gd name="connsiteY1" fmla="*/ 0 h 802830"/>
                <a:gd name="connsiteX2" fmla="*/ 2313756 w 2447564"/>
                <a:gd name="connsiteY2" fmla="*/ 0 h 802830"/>
                <a:gd name="connsiteX3" fmla="*/ 2447564 w 2447564"/>
                <a:gd name="connsiteY3" fmla="*/ 133808 h 802830"/>
                <a:gd name="connsiteX4" fmla="*/ 2447564 w 2447564"/>
                <a:gd name="connsiteY4" fmla="*/ 669022 h 802830"/>
                <a:gd name="connsiteX5" fmla="*/ 2313756 w 2447564"/>
                <a:gd name="connsiteY5" fmla="*/ 802830 h 802830"/>
                <a:gd name="connsiteX6" fmla="*/ 133808 w 2447564"/>
                <a:gd name="connsiteY6" fmla="*/ 802830 h 802830"/>
                <a:gd name="connsiteX7" fmla="*/ 0 w 2447564"/>
                <a:gd name="connsiteY7" fmla="*/ 669022 h 802830"/>
                <a:gd name="connsiteX8" fmla="*/ 0 w 2447564"/>
                <a:gd name="connsiteY8" fmla="*/ 133808 h 80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564" h="802830">
                  <a:moveTo>
                    <a:pt x="0" y="133808"/>
                  </a:moveTo>
                  <a:cubicBezTo>
                    <a:pt x="0" y="59908"/>
                    <a:pt x="59908" y="0"/>
                    <a:pt x="133808" y="0"/>
                  </a:cubicBezTo>
                  <a:lnTo>
                    <a:pt x="2313756" y="0"/>
                  </a:lnTo>
                  <a:cubicBezTo>
                    <a:pt x="2387656" y="0"/>
                    <a:pt x="2447564" y="59908"/>
                    <a:pt x="2447564" y="133808"/>
                  </a:cubicBezTo>
                  <a:lnTo>
                    <a:pt x="2447564" y="669022"/>
                  </a:lnTo>
                  <a:cubicBezTo>
                    <a:pt x="2447564" y="742922"/>
                    <a:pt x="2387656" y="802830"/>
                    <a:pt x="2313756" y="802830"/>
                  </a:cubicBezTo>
                  <a:lnTo>
                    <a:pt x="133808" y="802830"/>
                  </a:lnTo>
                  <a:cubicBezTo>
                    <a:pt x="59908" y="802830"/>
                    <a:pt x="0" y="742922"/>
                    <a:pt x="0" y="669022"/>
                  </a:cubicBezTo>
                  <a:lnTo>
                    <a:pt x="0" y="133808"/>
                  </a:lnTo>
                  <a:close/>
                </a:path>
              </a:pathLst>
            </a:custGeom>
          </p:spPr>
          <p:style>
            <a:lnRef idx="3">
              <a:schemeClr val="lt1">
                <a:hueOff val="0"/>
                <a:satOff val="0"/>
                <a:lumOff val="0"/>
                <a:alphaOff val="0"/>
              </a:schemeClr>
            </a:lnRef>
            <a:fillRef idx="1">
              <a:schemeClr val="accent1">
                <a:shade val="50000"/>
                <a:hueOff val="133703"/>
                <a:satOff val="3582"/>
                <a:lumOff val="15781"/>
                <a:alphaOff val="0"/>
              </a:schemeClr>
            </a:fillRef>
            <a:effectRef idx="1">
              <a:schemeClr val="accent1">
                <a:shade val="50000"/>
                <a:hueOff val="133703"/>
                <a:satOff val="3582"/>
                <a:lumOff val="15781"/>
                <a:alphaOff val="0"/>
              </a:schemeClr>
            </a:effectRef>
            <a:fontRef idx="minor">
              <a:schemeClr val="lt1"/>
            </a:fontRef>
          </p:style>
          <p:txBody>
            <a:bodyPr spcFirstLastPara="0" vert="horz" wrap="square" lIns="84911" tIns="62051" rIns="84911" bIns="62051" numCol="1" spcCol="1270" anchor="ctr" anchorCtr="0">
              <a:noAutofit/>
            </a:bodyPr>
            <a:lstStyle/>
            <a:p>
              <a:pPr lvl="0" algn="ctr" defTabSz="533400">
                <a:lnSpc>
                  <a:spcPct val="90000"/>
                </a:lnSpc>
                <a:spcBef>
                  <a:spcPct val="0"/>
                </a:spcBef>
                <a:spcAft>
                  <a:spcPct val="35000"/>
                </a:spcAft>
              </a:pPr>
              <a:r>
                <a:rPr lang="es-MX" sz="1200" b="1" kern="1200" dirty="0"/>
                <a:t>ORGANO REGULADOR</a:t>
              </a:r>
            </a:p>
          </p:txBody>
        </p:sp>
        <p:sp>
          <p:nvSpPr>
            <p:cNvPr id="21" name="20 Forma libre"/>
            <p:cNvSpPr/>
            <p:nvPr/>
          </p:nvSpPr>
          <p:spPr>
            <a:xfrm>
              <a:off x="3587172" y="3704597"/>
              <a:ext cx="4660181" cy="648000"/>
            </a:xfrm>
            <a:custGeom>
              <a:avLst/>
              <a:gdLst>
                <a:gd name="connsiteX0" fmla="*/ 132726 w 796340"/>
                <a:gd name="connsiteY0" fmla="*/ 0 h 4351225"/>
                <a:gd name="connsiteX1" fmla="*/ 663614 w 796340"/>
                <a:gd name="connsiteY1" fmla="*/ 0 h 4351225"/>
                <a:gd name="connsiteX2" fmla="*/ 796340 w 796340"/>
                <a:gd name="connsiteY2" fmla="*/ 132726 h 4351225"/>
                <a:gd name="connsiteX3" fmla="*/ 796340 w 796340"/>
                <a:gd name="connsiteY3" fmla="*/ 4351225 h 4351225"/>
                <a:gd name="connsiteX4" fmla="*/ 796340 w 796340"/>
                <a:gd name="connsiteY4" fmla="*/ 4351225 h 4351225"/>
                <a:gd name="connsiteX5" fmla="*/ 0 w 796340"/>
                <a:gd name="connsiteY5" fmla="*/ 4351225 h 4351225"/>
                <a:gd name="connsiteX6" fmla="*/ 0 w 796340"/>
                <a:gd name="connsiteY6" fmla="*/ 4351225 h 4351225"/>
                <a:gd name="connsiteX7" fmla="*/ 0 w 796340"/>
                <a:gd name="connsiteY7" fmla="*/ 132726 h 4351225"/>
                <a:gd name="connsiteX8" fmla="*/ 132726 w 796340"/>
                <a:gd name="connsiteY8" fmla="*/ 0 h 435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340" h="4351225">
                  <a:moveTo>
                    <a:pt x="796340" y="725221"/>
                  </a:moveTo>
                  <a:lnTo>
                    <a:pt x="796340" y="3626004"/>
                  </a:lnTo>
                  <a:cubicBezTo>
                    <a:pt x="796340" y="4026534"/>
                    <a:pt x="785465" y="4351222"/>
                    <a:pt x="772049" y="4351222"/>
                  </a:cubicBezTo>
                  <a:lnTo>
                    <a:pt x="0" y="4351222"/>
                  </a:lnTo>
                  <a:lnTo>
                    <a:pt x="0" y="4351222"/>
                  </a:lnTo>
                  <a:lnTo>
                    <a:pt x="0" y="3"/>
                  </a:lnTo>
                  <a:lnTo>
                    <a:pt x="0" y="3"/>
                  </a:lnTo>
                  <a:lnTo>
                    <a:pt x="772049" y="3"/>
                  </a:lnTo>
                  <a:cubicBezTo>
                    <a:pt x="785465" y="3"/>
                    <a:pt x="796340" y="324691"/>
                    <a:pt x="796340" y="725221"/>
                  </a:cubicBezTo>
                  <a:close/>
                </a:path>
              </a:pathLst>
            </a:cu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62699" rIns="286524" bIns="162700" numCol="1" spcCol="1270" anchor="ctr" anchorCtr="0">
              <a:noAutofit/>
            </a:bodyPr>
            <a:lstStyle/>
            <a:p>
              <a:pPr marL="114300" lvl="1" indent="-114300" defTabSz="533400">
                <a:lnSpc>
                  <a:spcPct val="90000"/>
                </a:lnSpc>
                <a:spcBef>
                  <a:spcPct val="0"/>
                </a:spcBef>
                <a:spcAft>
                  <a:spcPct val="15000"/>
                </a:spcAft>
                <a:buChar char="••"/>
              </a:pPr>
              <a:r>
                <a:rPr lang="es-MX" sz="1200" b="1" dirty="0"/>
                <a:t>AGENCIA NACIONAL DE SEGURIDAD INDUSTRIAL Y DE PROTECCIÓN AL MEDIO AMBIENTE DEL SECTOR HIDROCARBUROS </a:t>
              </a:r>
              <a:endParaRPr lang="es-MX" sz="1200" b="1" kern="1200" dirty="0"/>
            </a:p>
          </p:txBody>
        </p:sp>
        <p:sp>
          <p:nvSpPr>
            <p:cNvPr id="22" name="21 Forma libre"/>
            <p:cNvSpPr/>
            <p:nvPr/>
          </p:nvSpPr>
          <p:spPr>
            <a:xfrm>
              <a:off x="1193742" y="3662247"/>
              <a:ext cx="2447564" cy="720000"/>
            </a:xfrm>
            <a:custGeom>
              <a:avLst/>
              <a:gdLst>
                <a:gd name="connsiteX0" fmla="*/ 0 w 2447564"/>
                <a:gd name="connsiteY0" fmla="*/ 133152 h 798898"/>
                <a:gd name="connsiteX1" fmla="*/ 133152 w 2447564"/>
                <a:gd name="connsiteY1" fmla="*/ 0 h 798898"/>
                <a:gd name="connsiteX2" fmla="*/ 2314412 w 2447564"/>
                <a:gd name="connsiteY2" fmla="*/ 0 h 798898"/>
                <a:gd name="connsiteX3" fmla="*/ 2447564 w 2447564"/>
                <a:gd name="connsiteY3" fmla="*/ 133152 h 798898"/>
                <a:gd name="connsiteX4" fmla="*/ 2447564 w 2447564"/>
                <a:gd name="connsiteY4" fmla="*/ 665746 h 798898"/>
                <a:gd name="connsiteX5" fmla="*/ 2314412 w 2447564"/>
                <a:gd name="connsiteY5" fmla="*/ 798898 h 798898"/>
                <a:gd name="connsiteX6" fmla="*/ 133152 w 2447564"/>
                <a:gd name="connsiteY6" fmla="*/ 798898 h 798898"/>
                <a:gd name="connsiteX7" fmla="*/ 0 w 2447564"/>
                <a:gd name="connsiteY7" fmla="*/ 665746 h 798898"/>
                <a:gd name="connsiteX8" fmla="*/ 0 w 2447564"/>
                <a:gd name="connsiteY8" fmla="*/ 133152 h 79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564" h="798898">
                  <a:moveTo>
                    <a:pt x="0" y="133152"/>
                  </a:moveTo>
                  <a:cubicBezTo>
                    <a:pt x="0" y="59614"/>
                    <a:pt x="59614" y="0"/>
                    <a:pt x="133152" y="0"/>
                  </a:cubicBezTo>
                  <a:lnTo>
                    <a:pt x="2314412" y="0"/>
                  </a:lnTo>
                  <a:cubicBezTo>
                    <a:pt x="2387950" y="0"/>
                    <a:pt x="2447564" y="59614"/>
                    <a:pt x="2447564" y="133152"/>
                  </a:cubicBezTo>
                  <a:lnTo>
                    <a:pt x="2447564" y="665746"/>
                  </a:lnTo>
                  <a:cubicBezTo>
                    <a:pt x="2447564" y="739284"/>
                    <a:pt x="2387950" y="798898"/>
                    <a:pt x="2314412" y="798898"/>
                  </a:cubicBezTo>
                  <a:lnTo>
                    <a:pt x="133152" y="798898"/>
                  </a:lnTo>
                  <a:cubicBezTo>
                    <a:pt x="59614" y="798898"/>
                    <a:pt x="0" y="739284"/>
                    <a:pt x="0" y="665746"/>
                  </a:cubicBezTo>
                  <a:lnTo>
                    <a:pt x="0" y="133152"/>
                  </a:lnTo>
                  <a:close/>
                </a:path>
              </a:pathLst>
            </a:custGeom>
          </p:spPr>
          <p:style>
            <a:lnRef idx="3">
              <a:schemeClr val="lt1">
                <a:hueOff val="0"/>
                <a:satOff val="0"/>
                <a:lumOff val="0"/>
                <a:alphaOff val="0"/>
              </a:schemeClr>
            </a:lnRef>
            <a:fillRef idx="1">
              <a:schemeClr val="accent1">
                <a:shade val="50000"/>
                <a:hueOff val="267407"/>
                <a:satOff val="7164"/>
                <a:lumOff val="31562"/>
                <a:alphaOff val="0"/>
              </a:schemeClr>
            </a:fillRef>
            <a:effectRef idx="1">
              <a:schemeClr val="accent1">
                <a:shade val="50000"/>
                <a:hueOff val="267407"/>
                <a:satOff val="7164"/>
                <a:lumOff val="31562"/>
                <a:alphaOff val="0"/>
              </a:schemeClr>
            </a:effectRef>
            <a:fontRef idx="minor">
              <a:schemeClr val="lt1"/>
            </a:fontRef>
          </p:style>
          <p:txBody>
            <a:bodyPr spcFirstLastPara="0" vert="horz" wrap="square" lIns="84719" tIns="61859" rIns="84719" bIns="61859" numCol="1" spcCol="1270" anchor="ctr" anchorCtr="0">
              <a:noAutofit/>
            </a:bodyPr>
            <a:lstStyle/>
            <a:p>
              <a:pPr lvl="0" algn="ctr" defTabSz="533400">
                <a:lnSpc>
                  <a:spcPct val="90000"/>
                </a:lnSpc>
                <a:spcBef>
                  <a:spcPct val="0"/>
                </a:spcBef>
                <a:spcAft>
                  <a:spcPct val="35000"/>
                </a:spcAft>
              </a:pPr>
              <a:r>
                <a:rPr lang="es-MX" sz="1200" b="1" dirty="0"/>
                <a:t>Ó</a:t>
              </a:r>
              <a:r>
                <a:rPr lang="es-MX" sz="1200" b="1" kern="1200" dirty="0"/>
                <a:t>RGANO DESCONCENTRADO</a:t>
              </a:r>
            </a:p>
          </p:txBody>
        </p:sp>
        <p:sp>
          <p:nvSpPr>
            <p:cNvPr id="25" name="24 Forma libre"/>
            <p:cNvSpPr/>
            <p:nvPr/>
          </p:nvSpPr>
          <p:spPr>
            <a:xfrm>
              <a:off x="3634061" y="5492979"/>
              <a:ext cx="4613293" cy="648000"/>
            </a:xfrm>
            <a:custGeom>
              <a:avLst/>
              <a:gdLst>
                <a:gd name="connsiteX0" fmla="*/ 178929 w 1073554"/>
                <a:gd name="connsiteY0" fmla="*/ 0 h 4351225"/>
                <a:gd name="connsiteX1" fmla="*/ 894625 w 1073554"/>
                <a:gd name="connsiteY1" fmla="*/ 0 h 4351225"/>
                <a:gd name="connsiteX2" fmla="*/ 1073554 w 1073554"/>
                <a:gd name="connsiteY2" fmla="*/ 178929 h 4351225"/>
                <a:gd name="connsiteX3" fmla="*/ 1073554 w 1073554"/>
                <a:gd name="connsiteY3" fmla="*/ 4351225 h 4351225"/>
                <a:gd name="connsiteX4" fmla="*/ 1073554 w 1073554"/>
                <a:gd name="connsiteY4" fmla="*/ 4351225 h 4351225"/>
                <a:gd name="connsiteX5" fmla="*/ 0 w 1073554"/>
                <a:gd name="connsiteY5" fmla="*/ 4351225 h 4351225"/>
                <a:gd name="connsiteX6" fmla="*/ 0 w 1073554"/>
                <a:gd name="connsiteY6" fmla="*/ 4351225 h 4351225"/>
                <a:gd name="connsiteX7" fmla="*/ 0 w 1073554"/>
                <a:gd name="connsiteY7" fmla="*/ 178929 h 4351225"/>
                <a:gd name="connsiteX8" fmla="*/ 178929 w 1073554"/>
                <a:gd name="connsiteY8" fmla="*/ 0 h 435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3554" h="4351225">
                  <a:moveTo>
                    <a:pt x="1073554" y="725219"/>
                  </a:moveTo>
                  <a:lnTo>
                    <a:pt x="1073554" y="3626006"/>
                  </a:lnTo>
                  <a:cubicBezTo>
                    <a:pt x="1073554" y="4026533"/>
                    <a:pt x="1053789" y="4351223"/>
                    <a:pt x="1029408" y="4351223"/>
                  </a:cubicBezTo>
                  <a:lnTo>
                    <a:pt x="0" y="4351223"/>
                  </a:lnTo>
                  <a:lnTo>
                    <a:pt x="0" y="4351223"/>
                  </a:lnTo>
                  <a:lnTo>
                    <a:pt x="0" y="2"/>
                  </a:lnTo>
                  <a:lnTo>
                    <a:pt x="0" y="2"/>
                  </a:lnTo>
                  <a:lnTo>
                    <a:pt x="1029408" y="2"/>
                  </a:lnTo>
                  <a:cubicBezTo>
                    <a:pt x="1053789" y="2"/>
                    <a:pt x="1073554" y="324692"/>
                    <a:pt x="1073554" y="725219"/>
                  </a:cubicBezTo>
                  <a:close/>
                </a:path>
              </a:pathLst>
            </a:custGeom>
          </p:spPr>
          <p:style>
            <a:lnRef idx="2">
              <a:schemeClr val="accent1">
                <a:alpha val="90000"/>
                <a:tint val="55000"/>
                <a:hueOff val="0"/>
                <a:satOff val="0"/>
                <a:lumOff val="0"/>
                <a:alphaOff val="0"/>
              </a:schemeClr>
            </a:lnRef>
            <a:fillRef idx="1">
              <a:schemeClr val="accent1">
                <a:alpha val="90000"/>
                <a:tint val="55000"/>
                <a:hueOff val="0"/>
                <a:satOff val="0"/>
                <a:lumOff val="0"/>
                <a:alphaOff val="0"/>
              </a:schemeClr>
            </a:fillRef>
            <a:effectRef idx="0">
              <a:schemeClr val="accent1">
                <a:alpha val="90000"/>
                <a:tint val="55000"/>
                <a:hueOff val="0"/>
                <a:satOff val="0"/>
                <a:lumOff val="0"/>
                <a:alphaOff val="0"/>
              </a:schemeClr>
            </a:effectRef>
            <a:fontRef idx="minor">
              <a:schemeClr val="dk1">
                <a:hueOff val="0"/>
                <a:satOff val="0"/>
                <a:lumOff val="0"/>
                <a:alphaOff val="0"/>
              </a:schemeClr>
            </a:fontRef>
          </p:style>
          <p:txBody>
            <a:bodyPr spcFirstLastPara="0" vert="horz" wrap="square" lIns="247651" tIns="176233" rIns="300057" bIns="176232" numCol="1" spcCol="1270" anchor="ctr" anchorCtr="0">
              <a:noAutofit/>
            </a:bodyPr>
            <a:lstStyle/>
            <a:p>
              <a:pPr marL="114300" lvl="1" indent="-114300" algn="l" defTabSz="533400">
                <a:lnSpc>
                  <a:spcPct val="90000"/>
                </a:lnSpc>
                <a:spcBef>
                  <a:spcPct val="0"/>
                </a:spcBef>
                <a:spcAft>
                  <a:spcPct val="15000"/>
                </a:spcAft>
                <a:buChar char="••"/>
              </a:pPr>
              <a:r>
                <a:rPr lang="es-MX" sz="1200" b="1" kern="1200" dirty="0"/>
                <a:t>  PEMEX TRANSFORMACIÓN INDUSTRIAL</a:t>
              </a:r>
            </a:p>
            <a:p>
              <a:pPr marL="114300" lvl="1" indent="-114300" algn="l" defTabSz="533400">
                <a:lnSpc>
                  <a:spcPct val="90000"/>
                </a:lnSpc>
                <a:spcBef>
                  <a:spcPct val="0"/>
                </a:spcBef>
                <a:spcAft>
                  <a:spcPct val="15000"/>
                </a:spcAft>
                <a:buChar char="••"/>
              </a:pPr>
              <a:r>
                <a:rPr lang="es-MX" sz="1200" b="1" kern="1200" dirty="0"/>
                <a:t>  PEMEX LOGÍSTICA</a:t>
              </a:r>
              <a:endParaRPr lang="es-MX" sz="1200" b="1" dirty="0"/>
            </a:p>
            <a:p>
              <a:pPr marL="114300" lvl="1" indent="-114300" algn="l" defTabSz="533400">
                <a:lnSpc>
                  <a:spcPct val="90000"/>
                </a:lnSpc>
                <a:spcBef>
                  <a:spcPct val="0"/>
                </a:spcBef>
                <a:spcAft>
                  <a:spcPct val="15000"/>
                </a:spcAft>
                <a:buChar char="••"/>
              </a:pPr>
              <a:r>
                <a:rPr lang="es-MX" sz="1200" b="1" kern="1200" dirty="0"/>
                <a:t>  PARTICULARES</a:t>
              </a:r>
            </a:p>
          </p:txBody>
        </p:sp>
        <p:sp>
          <p:nvSpPr>
            <p:cNvPr id="26" name="25 Forma libre"/>
            <p:cNvSpPr/>
            <p:nvPr/>
          </p:nvSpPr>
          <p:spPr>
            <a:xfrm>
              <a:off x="1202211" y="5471631"/>
              <a:ext cx="2447564" cy="720005"/>
            </a:xfrm>
            <a:custGeom>
              <a:avLst/>
              <a:gdLst>
                <a:gd name="connsiteX0" fmla="*/ 0 w 2447564"/>
                <a:gd name="connsiteY0" fmla="*/ 120003 h 720005"/>
                <a:gd name="connsiteX1" fmla="*/ 120003 w 2447564"/>
                <a:gd name="connsiteY1" fmla="*/ 0 h 720005"/>
                <a:gd name="connsiteX2" fmla="*/ 2327561 w 2447564"/>
                <a:gd name="connsiteY2" fmla="*/ 0 h 720005"/>
                <a:gd name="connsiteX3" fmla="*/ 2447564 w 2447564"/>
                <a:gd name="connsiteY3" fmla="*/ 120003 h 720005"/>
                <a:gd name="connsiteX4" fmla="*/ 2447564 w 2447564"/>
                <a:gd name="connsiteY4" fmla="*/ 600002 h 720005"/>
                <a:gd name="connsiteX5" fmla="*/ 2327561 w 2447564"/>
                <a:gd name="connsiteY5" fmla="*/ 720005 h 720005"/>
                <a:gd name="connsiteX6" fmla="*/ 120003 w 2447564"/>
                <a:gd name="connsiteY6" fmla="*/ 720005 h 720005"/>
                <a:gd name="connsiteX7" fmla="*/ 0 w 2447564"/>
                <a:gd name="connsiteY7" fmla="*/ 600002 h 720005"/>
                <a:gd name="connsiteX8" fmla="*/ 0 w 2447564"/>
                <a:gd name="connsiteY8" fmla="*/ 120003 h 720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564" h="720005">
                  <a:moveTo>
                    <a:pt x="0" y="120003"/>
                  </a:moveTo>
                  <a:cubicBezTo>
                    <a:pt x="0" y="53727"/>
                    <a:pt x="53727" y="0"/>
                    <a:pt x="120003" y="0"/>
                  </a:cubicBezTo>
                  <a:lnTo>
                    <a:pt x="2327561" y="0"/>
                  </a:lnTo>
                  <a:cubicBezTo>
                    <a:pt x="2393837" y="0"/>
                    <a:pt x="2447564" y="53727"/>
                    <a:pt x="2447564" y="120003"/>
                  </a:cubicBezTo>
                  <a:lnTo>
                    <a:pt x="2447564" y="600002"/>
                  </a:lnTo>
                  <a:cubicBezTo>
                    <a:pt x="2447564" y="666278"/>
                    <a:pt x="2393837" y="720005"/>
                    <a:pt x="2327561" y="720005"/>
                  </a:cubicBezTo>
                  <a:lnTo>
                    <a:pt x="120003" y="720005"/>
                  </a:lnTo>
                  <a:cubicBezTo>
                    <a:pt x="53727" y="720005"/>
                    <a:pt x="0" y="666278"/>
                    <a:pt x="0" y="600002"/>
                  </a:cubicBezTo>
                  <a:lnTo>
                    <a:pt x="0" y="120003"/>
                  </a:lnTo>
                  <a:close/>
                </a:path>
              </a:pathLst>
            </a:custGeom>
          </p:spPr>
          <p:style>
            <a:lnRef idx="3">
              <a:schemeClr val="lt1">
                <a:hueOff val="0"/>
                <a:satOff val="0"/>
                <a:lumOff val="0"/>
                <a:alphaOff val="0"/>
              </a:schemeClr>
            </a:lnRef>
            <a:fillRef idx="1">
              <a:schemeClr val="accent1">
                <a:shade val="50000"/>
                <a:hueOff val="133703"/>
                <a:satOff val="3582"/>
                <a:lumOff val="15781"/>
                <a:alphaOff val="0"/>
              </a:schemeClr>
            </a:fillRef>
            <a:effectRef idx="1">
              <a:schemeClr val="accent1">
                <a:shade val="50000"/>
                <a:hueOff val="133703"/>
                <a:satOff val="3582"/>
                <a:lumOff val="15781"/>
                <a:alphaOff val="0"/>
              </a:schemeClr>
            </a:effectRef>
            <a:fontRef idx="minor">
              <a:schemeClr val="lt1"/>
            </a:fontRef>
          </p:style>
          <p:txBody>
            <a:bodyPr spcFirstLastPara="0" vert="horz" wrap="square" lIns="80868" tIns="58008" rIns="80868" bIns="58008" numCol="1" spcCol="1270" anchor="ctr" anchorCtr="0">
              <a:noAutofit/>
            </a:bodyPr>
            <a:lstStyle/>
            <a:p>
              <a:pPr lvl="0" algn="ctr" defTabSz="533400">
                <a:lnSpc>
                  <a:spcPct val="90000"/>
                </a:lnSpc>
                <a:spcBef>
                  <a:spcPct val="0"/>
                </a:spcBef>
                <a:spcAft>
                  <a:spcPct val="35000"/>
                </a:spcAft>
              </a:pPr>
              <a:r>
                <a:rPr lang="es-MX" sz="1200" b="1" kern="1200" dirty="0"/>
                <a:t>PERMISIONARIOS</a:t>
              </a:r>
            </a:p>
          </p:txBody>
        </p:sp>
      </p:grpSp>
      <p:sp>
        <p:nvSpPr>
          <p:cNvPr id="18" name="Rectángulo 17"/>
          <p:cNvSpPr/>
          <p:nvPr/>
        </p:nvSpPr>
        <p:spPr>
          <a:xfrm>
            <a:off x="1088672" y="242940"/>
            <a:ext cx="7158680" cy="369332"/>
          </a:xfrm>
          <a:prstGeom prst="rect">
            <a:avLst/>
          </a:prstGeom>
          <a:ln>
            <a:solidFill>
              <a:schemeClr val="accent1"/>
            </a:solidFill>
          </a:ln>
        </p:spPr>
        <p:txBody>
          <a:bodyPr wrap="square">
            <a:spAutoFit/>
          </a:bodyPr>
          <a:lstStyle/>
          <a:p>
            <a:pPr algn="ctr"/>
            <a:r>
              <a:rPr lang="es-MX" b="1" dirty="0"/>
              <a:t>5. Estructura del Sector de Combustibles</a:t>
            </a:r>
            <a:endParaRPr lang="es-MX" dirty="0"/>
          </a:p>
        </p:txBody>
      </p:sp>
      <p:sp>
        <p:nvSpPr>
          <p:cNvPr id="13" name="Marcador de número de diapositiva 12"/>
          <p:cNvSpPr>
            <a:spLocks noGrp="1"/>
          </p:cNvSpPr>
          <p:nvPr>
            <p:ph type="sldNum" sz="quarter" idx="12"/>
          </p:nvPr>
        </p:nvSpPr>
        <p:spPr>
          <a:xfrm>
            <a:off x="7041811" y="6492875"/>
            <a:ext cx="2057400" cy="365125"/>
          </a:xfrm>
        </p:spPr>
        <p:txBody>
          <a:bodyPr/>
          <a:lstStyle/>
          <a:p>
            <a:fld id="{C25A0422-9EB7-4B14-88A1-BF0FA89ECC99}" type="slidenum">
              <a:rPr lang="es-MX" sz="900" smtClean="0">
                <a:latin typeface="Arial" panose="020B0604020202020204" pitchFamily="34" charset="0"/>
                <a:cs typeface="Arial" panose="020B0604020202020204" pitchFamily="34" charset="0"/>
              </a:rPr>
              <a:pPr/>
              <a:t>15</a:t>
            </a:fld>
            <a:endParaRPr lang="es-MX" sz="900" dirty="0">
              <a:latin typeface="Arial" panose="020B0604020202020204" pitchFamily="34" charset="0"/>
              <a:cs typeface="Arial" panose="020B0604020202020204" pitchFamily="34" charset="0"/>
            </a:endParaRPr>
          </a:p>
        </p:txBody>
      </p:sp>
      <p:pic>
        <p:nvPicPr>
          <p:cNvPr id="27" name="Imagen 26"/>
          <p:cNvPicPr preferRelativeResize="0">
            <a:picLocks/>
          </p:cNvPicPr>
          <p:nvPr/>
        </p:nvPicPr>
        <p:blipFill>
          <a:blip r:embed="rId2"/>
          <a:stretch>
            <a:fillRect/>
          </a:stretch>
        </p:blipFill>
        <p:spPr>
          <a:xfrm>
            <a:off x="-57151" y="6282117"/>
            <a:ext cx="9258300" cy="72000"/>
          </a:xfrm>
          <a:prstGeom prst="rect">
            <a:avLst/>
          </a:prstGeom>
        </p:spPr>
      </p:pic>
      <p:pic>
        <p:nvPicPr>
          <p:cNvPr id="2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 y="810630"/>
            <a:ext cx="9272588"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Flecha abajo"/>
          <p:cNvSpPr/>
          <p:nvPr/>
        </p:nvSpPr>
        <p:spPr>
          <a:xfrm>
            <a:off x="4228084" y="43435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30212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dirty="0">
                <a:solidFill>
                  <a:sysClr val="windowText" lastClr="000000"/>
                </a:solidFill>
              </a:rPr>
              <a:t>5.1. Principales funciones de las Autoridades Participantes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12054" y="1036320"/>
            <a:ext cx="7119891" cy="923330"/>
          </a:xfrm>
          <a:prstGeom prst="rect">
            <a:avLst/>
          </a:prstGeom>
          <a:noFill/>
        </p:spPr>
        <p:txBody>
          <a:bodyPr wrap="square" rtlCol="0">
            <a:spAutoFit/>
          </a:bodyPr>
          <a:lstStyle/>
          <a:p>
            <a:pPr algn="just"/>
            <a:endParaRPr lang="es-MX" dirty="0"/>
          </a:p>
          <a:p>
            <a:endParaRPr lang="es-MX" dirty="0"/>
          </a:p>
          <a:p>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882801240"/>
              </p:ext>
            </p:extLst>
          </p:nvPr>
        </p:nvGraphicFramePr>
        <p:xfrm>
          <a:off x="436881" y="1027085"/>
          <a:ext cx="8249920" cy="5084335"/>
        </p:xfrm>
        <a:graphic>
          <a:graphicData uri="http://schemas.openxmlformats.org/drawingml/2006/table">
            <a:tbl>
              <a:tblPr firstRow="1" firstCol="1" bandRow="1">
                <a:tableStyleId>{5C22544A-7EE6-4342-B048-85BDC9FD1C3A}</a:tableStyleId>
              </a:tblPr>
              <a:tblGrid>
                <a:gridCol w="4542284">
                  <a:extLst>
                    <a:ext uri="{9D8B030D-6E8A-4147-A177-3AD203B41FA5}">
                      <a16:colId xmlns="" xmlns:a16="http://schemas.microsoft.com/office/drawing/2014/main" val="20000"/>
                    </a:ext>
                  </a:extLst>
                </a:gridCol>
                <a:gridCol w="3707636">
                  <a:extLst>
                    <a:ext uri="{9D8B030D-6E8A-4147-A177-3AD203B41FA5}">
                      <a16:colId xmlns="" xmlns:a16="http://schemas.microsoft.com/office/drawing/2014/main" val="20001"/>
                    </a:ext>
                  </a:extLst>
                </a:gridCol>
              </a:tblGrid>
              <a:tr h="383176">
                <a:tc>
                  <a:txBody>
                    <a:bodyPr/>
                    <a:lstStyle/>
                    <a:p>
                      <a:pPr algn="ctr">
                        <a:lnSpc>
                          <a:spcPct val="115000"/>
                        </a:lnSpc>
                        <a:spcAft>
                          <a:spcPts val="0"/>
                        </a:spcAft>
                      </a:pPr>
                      <a:r>
                        <a:rPr lang="es-MX" sz="1600" dirty="0">
                          <a:effectLst/>
                          <a:latin typeface="+mn-lt"/>
                        </a:rPr>
                        <a:t>Secretaría de Energía</a:t>
                      </a:r>
                      <a:endParaRPr lang="es-MX" sz="1600" dirty="0">
                        <a:effectLst/>
                        <a:latin typeface="+mn-lt"/>
                        <a:ea typeface="Calibri"/>
                        <a:cs typeface="Times New Roman"/>
                      </a:endParaRPr>
                    </a:p>
                  </a:txBody>
                  <a:tcPr marL="31590" marR="31590" marT="0" marB="0" anchor="ctr"/>
                </a:tc>
                <a:tc>
                  <a:txBody>
                    <a:bodyPr/>
                    <a:lstStyle/>
                    <a:p>
                      <a:pPr algn="ctr">
                        <a:lnSpc>
                          <a:spcPct val="115000"/>
                        </a:lnSpc>
                        <a:spcAft>
                          <a:spcPts val="0"/>
                        </a:spcAft>
                      </a:pPr>
                      <a:r>
                        <a:rPr lang="es-MX" sz="1600" b="1" dirty="0">
                          <a:solidFill>
                            <a:schemeClr val="tx1"/>
                          </a:solidFill>
                          <a:effectLst/>
                          <a:latin typeface="+mn-lt"/>
                        </a:rPr>
                        <a:t>Comisión Reguladora de Energía:</a:t>
                      </a:r>
                      <a:endParaRPr lang="es-MX" sz="1600" b="1" dirty="0">
                        <a:solidFill>
                          <a:schemeClr val="tx1"/>
                        </a:solidFill>
                        <a:effectLst/>
                        <a:latin typeface="+mn-lt"/>
                        <a:ea typeface="Calibri"/>
                        <a:cs typeface="Times New Roman"/>
                      </a:endParaRPr>
                    </a:p>
                  </a:txBody>
                  <a:tcPr marL="31590" marR="31590" marT="0" marB="0"/>
                </a:tc>
                <a:extLst>
                  <a:ext uri="{0D108BD9-81ED-4DB2-BD59-A6C34878D82A}">
                    <a16:rowId xmlns="" xmlns:a16="http://schemas.microsoft.com/office/drawing/2014/main" val="10000"/>
                  </a:ext>
                </a:extLst>
              </a:tr>
              <a:tr h="1258934">
                <a:tc>
                  <a:txBody>
                    <a:bodyPr/>
                    <a:lstStyle/>
                    <a:p>
                      <a:pPr>
                        <a:lnSpc>
                          <a:spcPct val="115000"/>
                        </a:lnSpc>
                        <a:spcAft>
                          <a:spcPts val="0"/>
                        </a:spcAft>
                      </a:pPr>
                      <a:endParaRPr lang="es-MX" sz="1000" dirty="0" smtClean="0">
                        <a:effectLst/>
                        <a:latin typeface="+mn-lt"/>
                      </a:endParaRPr>
                    </a:p>
                    <a:p>
                      <a:pPr>
                        <a:lnSpc>
                          <a:spcPct val="115000"/>
                        </a:lnSpc>
                        <a:spcAft>
                          <a:spcPts val="0"/>
                        </a:spcAft>
                      </a:pPr>
                      <a:r>
                        <a:rPr lang="es-MX" sz="1400" dirty="0" smtClean="0">
                          <a:effectLst/>
                          <a:latin typeface="+mn-lt"/>
                        </a:rPr>
                        <a:t>Otorgar</a:t>
                      </a:r>
                      <a:r>
                        <a:rPr lang="es-MX" sz="1400" dirty="0">
                          <a:effectLst/>
                          <a:latin typeface="+mn-lt"/>
                        </a:rPr>
                        <a:t>, modificar y revocar los permisos para el tratamiento y refinación de Petróleo; procesamiento del Gas Natural, y exportación e importación de Hidrocarburos y Petrolíferos;</a:t>
                      </a:r>
                      <a:endParaRPr lang="es-MX" sz="1400" dirty="0">
                        <a:effectLst/>
                        <a:latin typeface="+mn-lt"/>
                        <a:ea typeface="Calibri"/>
                        <a:cs typeface="Times New Roman"/>
                      </a:endParaRPr>
                    </a:p>
                  </a:txBody>
                  <a:tcPr marL="31590" marR="31590" marT="0" marB="0"/>
                </a:tc>
                <a:tc>
                  <a:txBody>
                    <a:bodyPr/>
                    <a:lstStyle/>
                    <a:p>
                      <a:pPr>
                        <a:lnSpc>
                          <a:spcPct val="115000"/>
                        </a:lnSpc>
                        <a:spcAft>
                          <a:spcPts val="0"/>
                        </a:spcAft>
                      </a:pPr>
                      <a:endParaRPr lang="es-MX" sz="1000" dirty="0" smtClean="0">
                        <a:effectLst/>
                        <a:latin typeface="+mn-lt"/>
                      </a:endParaRPr>
                    </a:p>
                    <a:p>
                      <a:pPr>
                        <a:lnSpc>
                          <a:spcPct val="115000"/>
                        </a:lnSpc>
                        <a:spcAft>
                          <a:spcPts val="0"/>
                        </a:spcAft>
                      </a:pPr>
                      <a:r>
                        <a:rPr lang="es-MX" sz="1400" dirty="0" smtClean="0">
                          <a:effectLst/>
                          <a:latin typeface="+mn-lt"/>
                        </a:rPr>
                        <a:t>Regular </a:t>
                      </a:r>
                      <a:r>
                        <a:rPr lang="es-MX" sz="1400" dirty="0">
                          <a:effectLst/>
                          <a:latin typeface="+mn-lt"/>
                        </a:rPr>
                        <a:t>y supervisar las siguientes actividades: transporte y Almacenamiento de hidrocarburos y petrolíferos; transporte por ducto y almacenamiento de Petroquímicos; distribución de Gas Natural y Petrolíferos; regasificación, licuefacción, compresión y descompresión de Gas Natural; comercialización de Gas Natural y Petrolíferos, y la Gestión de los Sistemas Integrados</a:t>
                      </a:r>
                      <a:r>
                        <a:rPr lang="es-MX" sz="1400" dirty="0" smtClean="0">
                          <a:effectLst/>
                          <a:latin typeface="+mn-lt"/>
                        </a:rPr>
                        <a:t>.</a:t>
                      </a:r>
                    </a:p>
                    <a:p>
                      <a:pPr>
                        <a:lnSpc>
                          <a:spcPct val="115000"/>
                        </a:lnSpc>
                        <a:spcAft>
                          <a:spcPts val="0"/>
                        </a:spcAft>
                      </a:pPr>
                      <a:endParaRPr lang="es-MX" sz="1000" dirty="0">
                        <a:effectLst/>
                        <a:latin typeface="+mn-lt"/>
                        <a:ea typeface="Calibri"/>
                        <a:cs typeface="Times New Roman"/>
                      </a:endParaRPr>
                    </a:p>
                  </a:txBody>
                  <a:tcPr marL="31590" marR="31590" marT="0" marB="0"/>
                </a:tc>
                <a:extLst>
                  <a:ext uri="{0D108BD9-81ED-4DB2-BD59-A6C34878D82A}">
                    <a16:rowId xmlns="" xmlns:a16="http://schemas.microsoft.com/office/drawing/2014/main" val="10001"/>
                  </a:ext>
                </a:extLst>
              </a:tr>
              <a:tr h="524555">
                <a:tc>
                  <a:txBody>
                    <a:bodyPr/>
                    <a:lstStyle/>
                    <a:p>
                      <a:pPr>
                        <a:lnSpc>
                          <a:spcPct val="115000"/>
                        </a:lnSpc>
                        <a:spcAft>
                          <a:spcPts val="0"/>
                        </a:spcAft>
                      </a:pPr>
                      <a:endParaRPr lang="es-MX" sz="1000" dirty="0" smtClean="0">
                        <a:effectLst/>
                        <a:latin typeface="+mn-lt"/>
                      </a:endParaRPr>
                    </a:p>
                    <a:p>
                      <a:pPr>
                        <a:lnSpc>
                          <a:spcPct val="115000"/>
                        </a:lnSpc>
                        <a:spcAft>
                          <a:spcPts val="0"/>
                        </a:spcAft>
                      </a:pPr>
                      <a:r>
                        <a:rPr lang="es-MX" sz="1400" dirty="0" smtClean="0">
                          <a:effectLst/>
                          <a:latin typeface="+mn-lt"/>
                        </a:rPr>
                        <a:t>Regular </a:t>
                      </a:r>
                      <a:r>
                        <a:rPr lang="es-MX" sz="1400" dirty="0">
                          <a:effectLst/>
                          <a:latin typeface="+mn-lt"/>
                        </a:rPr>
                        <a:t>las actividades antes señaladas.</a:t>
                      </a:r>
                      <a:endParaRPr lang="es-MX" sz="1400" dirty="0">
                        <a:effectLst/>
                        <a:latin typeface="+mn-lt"/>
                        <a:ea typeface="Calibri"/>
                        <a:cs typeface="Times New Roman"/>
                      </a:endParaRPr>
                    </a:p>
                  </a:txBody>
                  <a:tcPr marL="31590" marR="31590" marT="0" marB="0"/>
                </a:tc>
                <a:tc>
                  <a:txBody>
                    <a:bodyPr/>
                    <a:lstStyle/>
                    <a:p>
                      <a:pPr>
                        <a:lnSpc>
                          <a:spcPct val="115000"/>
                        </a:lnSpc>
                        <a:spcAft>
                          <a:spcPts val="0"/>
                        </a:spcAft>
                      </a:pPr>
                      <a:endParaRPr lang="es-MX" sz="1000" dirty="0" smtClean="0">
                        <a:effectLst/>
                        <a:latin typeface="+mn-lt"/>
                      </a:endParaRPr>
                    </a:p>
                    <a:p>
                      <a:pPr>
                        <a:lnSpc>
                          <a:spcPct val="115000"/>
                        </a:lnSpc>
                        <a:spcAft>
                          <a:spcPts val="0"/>
                        </a:spcAft>
                      </a:pPr>
                      <a:r>
                        <a:rPr lang="es-MX" sz="1400" dirty="0" smtClean="0">
                          <a:effectLst/>
                          <a:latin typeface="+mn-lt"/>
                        </a:rPr>
                        <a:t>Aprobar </a:t>
                      </a:r>
                      <a:r>
                        <a:rPr lang="es-MX" sz="1400" dirty="0">
                          <a:effectLst/>
                          <a:latin typeface="+mn-lt"/>
                        </a:rPr>
                        <a:t>la creación de Sistemas Integrados, las condiciones de prestación del servicio en los mismos y expedir las metodologías tarifarias </a:t>
                      </a:r>
                      <a:r>
                        <a:rPr lang="es-MX" sz="1400" dirty="0" smtClean="0">
                          <a:effectLst/>
                          <a:latin typeface="+mn-lt"/>
                        </a:rPr>
                        <a:t>respectivas.</a:t>
                      </a:r>
                    </a:p>
                    <a:p>
                      <a:pPr>
                        <a:lnSpc>
                          <a:spcPct val="115000"/>
                        </a:lnSpc>
                        <a:spcAft>
                          <a:spcPts val="0"/>
                        </a:spcAft>
                      </a:pPr>
                      <a:endParaRPr lang="es-MX" sz="1000" dirty="0" smtClean="0">
                        <a:effectLst/>
                        <a:latin typeface="+mn-lt"/>
                        <a:ea typeface="Calibri"/>
                        <a:cs typeface="Times New Roman"/>
                      </a:endParaRPr>
                    </a:p>
                  </a:txBody>
                  <a:tcPr marL="31590" marR="31590" marT="0" marB="0"/>
                </a:tc>
                <a:extLst>
                  <a:ext uri="{0D108BD9-81ED-4DB2-BD59-A6C34878D82A}">
                    <a16:rowId xmlns="" xmlns:a16="http://schemas.microsoft.com/office/drawing/2014/main" val="10002"/>
                  </a:ext>
                </a:extLst>
              </a:tr>
              <a:tr h="314733">
                <a:tc>
                  <a:txBody>
                    <a:bodyPr/>
                    <a:lstStyle/>
                    <a:p>
                      <a:pPr>
                        <a:lnSpc>
                          <a:spcPct val="115000"/>
                        </a:lnSpc>
                        <a:spcAft>
                          <a:spcPts val="0"/>
                        </a:spcAft>
                      </a:pPr>
                      <a:endParaRPr lang="es-MX" sz="1000" dirty="0" smtClean="0">
                        <a:effectLst/>
                        <a:latin typeface="+mn-lt"/>
                      </a:endParaRPr>
                    </a:p>
                    <a:p>
                      <a:pPr>
                        <a:lnSpc>
                          <a:spcPct val="115000"/>
                        </a:lnSpc>
                        <a:spcAft>
                          <a:spcPts val="0"/>
                        </a:spcAft>
                      </a:pPr>
                      <a:r>
                        <a:rPr lang="es-MX" sz="1400" dirty="0" smtClean="0">
                          <a:effectLst/>
                          <a:latin typeface="+mn-lt"/>
                        </a:rPr>
                        <a:t>Determinar </a:t>
                      </a:r>
                      <a:r>
                        <a:rPr lang="es-MX" sz="1400" dirty="0">
                          <a:effectLst/>
                          <a:latin typeface="+mn-lt"/>
                        </a:rPr>
                        <a:t>la política pública en materia energética.</a:t>
                      </a:r>
                      <a:endParaRPr lang="es-MX" sz="1400" dirty="0">
                        <a:effectLst/>
                        <a:latin typeface="+mn-lt"/>
                        <a:ea typeface="Calibri"/>
                        <a:cs typeface="Times New Roman"/>
                      </a:endParaRPr>
                    </a:p>
                  </a:txBody>
                  <a:tcPr marL="31590" marR="31590" marT="0" marB="0"/>
                </a:tc>
                <a:tc>
                  <a:txBody>
                    <a:bodyPr/>
                    <a:lstStyle/>
                    <a:p>
                      <a:pPr>
                        <a:lnSpc>
                          <a:spcPct val="115000"/>
                        </a:lnSpc>
                        <a:spcAft>
                          <a:spcPts val="0"/>
                        </a:spcAft>
                      </a:pPr>
                      <a:endParaRPr lang="es-MX" sz="1000" dirty="0" smtClean="0">
                        <a:effectLst/>
                        <a:latin typeface="+mn-lt"/>
                      </a:endParaRPr>
                    </a:p>
                    <a:p>
                      <a:pPr>
                        <a:lnSpc>
                          <a:spcPct val="115000"/>
                        </a:lnSpc>
                        <a:spcAft>
                          <a:spcPts val="0"/>
                        </a:spcAft>
                      </a:pPr>
                      <a:r>
                        <a:rPr lang="es-MX" sz="1400" dirty="0" smtClean="0">
                          <a:effectLst/>
                          <a:latin typeface="+mn-lt"/>
                        </a:rPr>
                        <a:t>Expedir </a:t>
                      </a:r>
                      <a:r>
                        <a:rPr lang="es-MX" sz="1400" dirty="0">
                          <a:effectLst/>
                          <a:latin typeface="+mn-lt"/>
                        </a:rPr>
                        <a:t>las reglas de operación de los gestores independientes de dichos </a:t>
                      </a:r>
                      <a:r>
                        <a:rPr lang="es-MX" sz="1400" dirty="0" smtClean="0">
                          <a:effectLst/>
                          <a:latin typeface="+mn-lt"/>
                        </a:rPr>
                        <a:t>Sistemas.</a:t>
                      </a:r>
                    </a:p>
                    <a:p>
                      <a:pPr>
                        <a:lnSpc>
                          <a:spcPct val="115000"/>
                        </a:lnSpc>
                        <a:spcAft>
                          <a:spcPts val="0"/>
                        </a:spcAft>
                      </a:pPr>
                      <a:endParaRPr lang="es-MX" sz="1000" dirty="0">
                        <a:effectLst/>
                        <a:latin typeface="+mn-lt"/>
                        <a:ea typeface="Calibri"/>
                        <a:cs typeface="Times New Roman"/>
                      </a:endParaRPr>
                    </a:p>
                  </a:txBody>
                  <a:tcPr marL="31590" marR="3159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3095132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dirty="0">
                <a:solidFill>
                  <a:sysClr val="windowText" lastClr="000000"/>
                </a:solidFill>
              </a:rPr>
              <a:t>5.1. Principales </a:t>
            </a:r>
            <a:r>
              <a:rPr lang="es-MX" b="1" kern="0" dirty="0" smtClean="0">
                <a:solidFill>
                  <a:sysClr val="windowText" lastClr="000000"/>
                </a:solidFill>
              </a:rPr>
              <a:t>funciones de las Autoridades </a:t>
            </a:r>
            <a:r>
              <a:rPr lang="es-MX" b="1" kern="0" dirty="0">
                <a:solidFill>
                  <a:sysClr val="windowText" lastClr="000000"/>
                </a:solidFill>
              </a:rPr>
              <a:t>Participantes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012054" y="1036320"/>
            <a:ext cx="7119891" cy="923330"/>
          </a:xfrm>
          <a:prstGeom prst="rect">
            <a:avLst/>
          </a:prstGeom>
          <a:noFill/>
        </p:spPr>
        <p:txBody>
          <a:bodyPr wrap="square" rtlCol="0">
            <a:spAutoFit/>
          </a:bodyPr>
          <a:lstStyle/>
          <a:p>
            <a:pPr algn="just"/>
            <a:endParaRPr lang="es-MX" dirty="0"/>
          </a:p>
          <a:p>
            <a:endParaRPr lang="es-MX" dirty="0"/>
          </a:p>
          <a:p>
            <a:endParaRPr lang="es-MX" dirty="0"/>
          </a:p>
        </p:txBody>
      </p:sp>
      <p:graphicFrame>
        <p:nvGraphicFramePr>
          <p:cNvPr id="6" name="5 Tabla"/>
          <p:cNvGraphicFramePr>
            <a:graphicFrameLocks noGrp="1"/>
          </p:cNvGraphicFramePr>
          <p:nvPr>
            <p:extLst>
              <p:ext uri="{D42A27DB-BD31-4B8C-83A1-F6EECF244321}">
                <p14:modId xmlns:p14="http://schemas.microsoft.com/office/powerpoint/2010/main" val="24115145"/>
              </p:ext>
            </p:extLst>
          </p:nvPr>
        </p:nvGraphicFramePr>
        <p:xfrm>
          <a:off x="436881" y="1036321"/>
          <a:ext cx="8249920" cy="5037058"/>
        </p:xfrm>
        <a:graphic>
          <a:graphicData uri="http://schemas.openxmlformats.org/drawingml/2006/table">
            <a:tbl>
              <a:tblPr firstRow="1" firstCol="1" bandRow="1">
                <a:tableStyleId>{5C22544A-7EE6-4342-B048-85BDC9FD1C3A}</a:tableStyleId>
              </a:tblPr>
              <a:tblGrid>
                <a:gridCol w="4542284">
                  <a:extLst>
                    <a:ext uri="{9D8B030D-6E8A-4147-A177-3AD203B41FA5}">
                      <a16:colId xmlns="" xmlns:a16="http://schemas.microsoft.com/office/drawing/2014/main" val="20000"/>
                    </a:ext>
                  </a:extLst>
                </a:gridCol>
                <a:gridCol w="3707636">
                  <a:extLst>
                    <a:ext uri="{9D8B030D-6E8A-4147-A177-3AD203B41FA5}">
                      <a16:colId xmlns="" xmlns:a16="http://schemas.microsoft.com/office/drawing/2014/main" val="20001"/>
                    </a:ext>
                  </a:extLst>
                </a:gridCol>
              </a:tblGrid>
              <a:tr h="104911">
                <a:tc>
                  <a:txBody>
                    <a:bodyPr/>
                    <a:lstStyle/>
                    <a:p>
                      <a:pPr algn="ctr">
                        <a:lnSpc>
                          <a:spcPct val="115000"/>
                        </a:lnSpc>
                        <a:spcAft>
                          <a:spcPts val="0"/>
                        </a:spcAft>
                      </a:pPr>
                      <a:r>
                        <a:rPr lang="es-MX" sz="1600" dirty="0">
                          <a:effectLst/>
                          <a:latin typeface="+mn-lt"/>
                        </a:rPr>
                        <a:t>Secretaría de Energía</a:t>
                      </a:r>
                      <a:endParaRPr lang="es-MX" sz="1600" dirty="0">
                        <a:effectLst/>
                        <a:latin typeface="+mn-lt"/>
                        <a:ea typeface="Calibri"/>
                        <a:cs typeface="Times New Roman"/>
                      </a:endParaRPr>
                    </a:p>
                  </a:txBody>
                  <a:tcPr marL="31590" marR="31590" marT="0" marB="0"/>
                </a:tc>
                <a:tc>
                  <a:txBody>
                    <a:bodyPr/>
                    <a:lstStyle/>
                    <a:p>
                      <a:pPr algn="ctr">
                        <a:lnSpc>
                          <a:spcPct val="115000"/>
                        </a:lnSpc>
                        <a:spcAft>
                          <a:spcPts val="0"/>
                        </a:spcAft>
                      </a:pPr>
                      <a:r>
                        <a:rPr lang="es-MX" sz="1600" b="1" dirty="0">
                          <a:solidFill>
                            <a:schemeClr val="tx1"/>
                          </a:solidFill>
                          <a:effectLst/>
                          <a:latin typeface="+mn-lt"/>
                        </a:rPr>
                        <a:t>Comisión Reguladora de Energía:</a:t>
                      </a:r>
                      <a:endParaRPr lang="es-MX" sz="1600" b="1" dirty="0">
                        <a:solidFill>
                          <a:schemeClr val="tx1"/>
                        </a:solidFill>
                        <a:effectLst/>
                        <a:latin typeface="+mn-lt"/>
                        <a:ea typeface="Calibri"/>
                        <a:cs typeface="Times New Roman"/>
                      </a:endParaRPr>
                    </a:p>
                  </a:txBody>
                  <a:tcPr marL="31590" marR="31590" marT="0" marB="0"/>
                </a:tc>
                <a:extLst>
                  <a:ext uri="{0D108BD9-81ED-4DB2-BD59-A6C34878D82A}">
                    <a16:rowId xmlns="" xmlns:a16="http://schemas.microsoft.com/office/drawing/2014/main" val="10000"/>
                  </a:ext>
                </a:extLst>
              </a:tr>
              <a:tr h="1258934">
                <a:tc>
                  <a:txBody>
                    <a:bodyPr/>
                    <a:lstStyle/>
                    <a:p>
                      <a:pPr algn="just">
                        <a:lnSpc>
                          <a:spcPct val="115000"/>
                        </a:lnSpc>
                        <a:spcAft>
                          <a:spcPts val="0"/>
                        </a:spcAft>
                      </a:pPr>
                      <a:r>
                        <a:rPr lang="es-MX" sz="1300" dirty="0">
                          <a:effectLst/>
                          <a:latin typeface="Arial"/>
                          <a:ea typeface="Calibri"/>
                          <a:cs typeface="Times New Roman"/>
                        </a:rPr>
                        <a:t>Establecer mediante disposiciones de carácter general las medidas que deberán cumplir los permisionarios respecto de dicha política pública.</a:t>
                      </a:r>
                    </a:p>
                  </a:txBody>
                  <a:tcPr marL="68580" marR="68580" marT="0" marB="0"/>
                </a:tc>
                <a:tc>
                  <a:txBody>
                    <a:bodyPr/>
                    <a:lstStyle/>
                    <a:p>
                      <a:pPr>
                        <a:lnSpc>
                          <a:spcPct val="115000"/>
                        </a:lnSpc>
                        <a:spcAft>
                          <a:spcPts val="0"/>
                        </a:spcAft>
                      </a:pPr>
                      <a:r>
                        <a:rPr lang="es-MX" sz="1300">
                          <a:effectLst/>
                          <a:latin typeface="Arial"/>
                          <a:ea typeface="Calibri"/>
                          <a:cs typeface="Times New Roman"/>
                        </a:rPr>
                        <a:t>Aprobar las bases de las licitaciones que realice el Centro Nacional de Control del Gas Natural, así como los procesos que realicen los Permisionarios para asignar la capacidad en los sistemas de Transporte y Almacenamiento de Gas Natural;</a:t>
                      </a:r>
                    </a:p>
                  </a:txBody>
                  <a:tcPr marL="68580" marR="68580" marT="0" marB="0"/>
                </a:tc>
                <a:extLst>
                  <a:ext uri="{0D108BD9-81ED-4DB2-BD59-A6C34878D82A}">
                    <a16:rowId xmlns="" xmlns:a16="http://schemas.microsoft.com/office/drawing/2014/main" val="10001"/>
                  </a:ext>
                </a:extLst>
              </a:tr>
              <a:tr h="524555">
                <a:tc>
                  <a:txBody>
                    <a:bodyPr/>
                    <a:lstStyle/>
                    <a:p>
                      <a:pPr>
                        <a:lnSpc>
                          <a:spcPct val="115000"/>
                        </a:lnSpc>
                        <a:spcAft>
                          <a:spcPts val="0"/>
                        </a:spcAft>
                      </a:pPr>
                      <a:r>
                        <a:rPr lang="es-MX" sz="1300" dirty="0">
                          <a:effectLst/>
                          <a:latin typeface="Arial"/>
                          <a:ea typeface="Calibri"/>
                          <a:cs typeface="Times New Roman"/>
                        </a:rPr>
                        <a:t>Gestión de los niveles mínimos de almacenamiento </a:t>
                      </a:r>
                    </a:p>
                  </a:txBody>
                  <a:tcPr marL="68580" marR="68580" marT="0" marB="0"/>
                </a:tc>
                <a:tc>
                  <a:txBody>
                    <a:bodyPr/>
                    <a:lstStyle/>
                    <a:p>
                      <a:pPr>
                        <a:lnSpc>
                          <a:spcPct val="115000"/>
                        </a:lnSpc>
                        <a:spcAft>
                          <a:spcPts val="0"/>
                        </a:spcAft>
                      </a:pPr>
                      <a:r>
                        <a:rPr lang="es-MX" sz="1300" dirty="0">
                          <a:effectLst/>
                          <a:latin typeface="Arial"/>
                          <a:ea typeface="Calibri"/>
                          <a:cs typeface="Times New Roman"/>
                        </a:rPr>
                        <a:t>Determinar las zonas geográficas para la Distribución por ducto de Gas Natural</a:t>
                      </a:r>
                    </a:p>
                  </a:txBody>
                  <a:tcPr marL="68580" marR="68580" marT="0" marB="0"/>
                </a:tc>
                <a:extLst>
                  <a:ext uri="{0D108BD9-81ED-4DB2-BD59-A6C34878D82A}">
                    <a16:rowId xmlns="" xmlns:a16="http://schemas.microsoft.com/office/drawing/2014/main" val="10002"/>
                  </a:ext>
                </a:extLst>
              </a:tr>
              <a:tr h="618334">
                <a:tc>
                  <a:txBody>
                    <a:bodyPr/>
                    <a:lstStyle/>
                    <a:p>
                      <a:pPr>
                        <a:lnSpc>
                          <a:spcPct val="115000"/>
                        </a:lnSpc>
                        <a:spcAft>
                          <a:spcPts val="0"/>
                        </a:spcAft>
                      </a:pPr>
                      <a:r>
                        <a:rPr lang="es-MX" sz="1300" dirty="0">
                          <a:effectLst/>
                          <a:latin typeface="Arial"/>
                          <a:ea typeface="Calibri"/>
                          <a:cs typeface="Times New Roman"/>
                        </a:rPr>
                        <a:t>Instruir a las empresas productivas del Estado, sus subsidiarias y filiales para que sus actividades y operaciones no obstaculicen la competencia y el desarrollo eficiente de mercados.</a:t>
                      </a:r>
                    </a:p>
                  </a:txBody>
                  <a:tcPr marL="68580" marR="68580" marT="0" marB="0"/>
                </a:tc>
                <a:tc>
                  <a:txBody>
                    <a:bodyPr/>
                    <a:lstStyle/>
                    <a:p>
                      <a:pPr>
                        <a:lnSpc>
                          <a:spcPct val="115000"/>
                        </a:lnSpc>
                        <a:spcAft>
                          <a:spcPts val="0"/>
                        </a:spcAft>
                      </a:pPr>
                      <a:r>
                        <a:rPr lang="es-MX" sz="1300" dirty="0">
                          <a:effectLst/>
                          <a:latin typeface="Arial"/>
                          <a:ea typeface="Calibri"/>
                          <a:cs typeface="Times New Roman"/>
                        </a:rPr>
                        <a:t>Supervisar las actividades reguladas</a:t>
                      </a:r>
                    </a:p>
                  </a:txBody>
                  <a:tcPr marL="68580" marR="68580" marT="0" marB="0"/>
                </a:tc>
                <a:extLst>
                  <a:ext uri="{0D108BD9-81ED-4DB2-BD59-A6C34878D82A}">
                    <a16:rowId xmlns="" xmlns:a16="http://schemas.microsoft.com/office/drawing/2014/main" val="10003"/>
                  </a:ext>
                </a:extLst>
              </a:tr>
              <a:tr h="314733">
                <a:tc>
                  <a:txBody>
                    <a:bodyPr/>
                    <a:lstStyle/>
                    <a:p>
                      <a:pPr>
                        <a:lnSpc>
                          <a:spcPct val="115000"/>
                        </a:lnSpc>
                        <a:spcAft>
                          <a:spcPts val="0"/>
                        </a:spcAft>
                      </a:pPr>
                      <a:r>
                        <a:rPr lang="es-MX" sz="1300" dirty="0">
                          <a:effectLst/>
                          <a:latin typeface="Arial"/>
                          <a:ea typeface="Calibri"/>
                          <a:cs typeface="Times New Roman"/>
                        </a:rPr>
                        <a:t>Emitir el plan quinquenal de expansión y optimización de la infraestructura de Transporte por ducto y Almacenamiento a nivel nacional</a:t>
                      </a:r>
                    </a:p>
                  </a:txBody>
                  <a:tcPr marL="68580" marR="68580" marT="0" marB="0"/>
                </a:tc>
                <a:tc>
                  <a:txBody>
                    <a:bodyPr/>
                    <a:lstStyle/>
                    <a:p>
                      <a:pPr>
                        <a:lnSpc>
                          <a:spcPct val="115000"/>
                        </a:lnSpc>
                        <a:spcAft>
                          <a:spcPts val="0"/>
                        </a:spcAft>
                      </a:pPr>
                      <a:r>
                        <a:rPr lang="es-MX" sz="1300" dirty="0">
                          <a:effectLst/>
                          <a:latin typeface="Arial"/>
                          <a:ea typeface="Calibri"/>
                          <a:cs typeface="Times New Roman"/>
                        </a:rPr>
                        <a:t>Establecer lineamientos a los que se sujetarán los Permisionarios de las actividades reguladas, respecto de sus relaciones con personas que formen parte de su mismo grupo empresarial;</a:t>
                      </a:r>
                    </a:p>
                  </a:txBody>
                  <a:tcPr marL="68580" marR="68580" marT="0" marB="0"/>
                </a:tc>
                <a:extLst>
                  <a:ext uri="{0D108BD9-81ED-4DB2-BD59-A6C34878D82A}">
                    <a16:rowId xmlns="" xmlns:a16="http://schemas.microsoft.com/office/drawing/2014/main" val="10004"/>
                  </a:ext>
                </a:extLst>
              </a:tr>
              <a:tr h="314733">
                <a:tc>
                  <a:txBody>
                    <a:bodyPr/>
                    <a:lstStyle/>
                    <a:p>
                      <a:pPr>
                        <a:lnSpc>
                          <a:spcPct val="115000"/>
                        </a:lnSpc>
                        <a:spcAft>
                          <a:spcPts val="0"/>
                        </a:spcAft>
                      </a:pPr>
                      <a:r>
                        <a:rPr lang="es-MX" sz="1300" dirty="0">
                          <a:effectLst/>
                          <a:latin typeface="Arial"/>
                          <a:ea typeface="Calibri"/>
                          <a:cs typeface="Times New Roman"/>
                        </a:rPr>
                        <a:t>Dictar los planes de emergencia para la continuidad de las actividades en los Sistemas Integrados de Transporte por ducto y Almacenamiento</a:t>
                      </a:r>
                    </a:p>
                  </a:txBody>
                  <a:tcPr marL="68580" marR="68580" marT="0" marB="0"/>
                </a:tc>
                <a:tc>
                  <a:txBody>
                    <a:bodyPr/>
                    <a:lstStyle/>
                    <a:p>
                      <a:pPr>
                        <a:lnSpc>
                          <a:spcPct val="115000"/>
                        </a:lnSpc>
                        <a:spcAft>
                          <a:spcPts val="0"/>
                        </a:spcAft>
                      </a:pPr>
                      <a:r>
                        <a:rPr lang="es-MX" sz="1300" dirty="0">
                          <a:effectLst/>
                          <a:latin typeface="Arial"/>
                          <a:ea typeface="Calibri"/>
                          <a:cs typeface="Times New Roman"/>
                        </a:rPr>
                        <a:t> </a:t>
                      </a:r>
                    </a:p>
                  </a:txBody>
                  <a:tcPr marL="68580" marR="68580" marT="0" marB="0"/>
                </a:tc>
                <a:extLst>
                  <a:ext uri="{0D108BD9-81ED-4DB2-BD59-A6C34878D82A}">
                    <a16:rowId xmlns="" xmlns:a16="http://schemas.microsoft.com/office/drawing/2014/main" val="10005"/>
                  </a:ext>
                </a:extLst>
              </a:tr>
              <a:tr h="314733">
                <a:tc>
                  <a:txBody>
                    <a:bodyPr/>
                    <a:lstStyle/>
                    <a:p>
                      <a:pPr>
                        <a:lnSpc>
                          <a:spcPct val="115000"/>
                        </a:lnSpc>
                        <a:spcAft>
                          <a:spcPts val="0"/>
                        </a:spcAft>
                      </a:pPr>
                      <a:r>
                        <a:rPr lang="es-MX" sz="1300">
                          <a:effectLst/>
                          <a:latin typeface="Arial"/>
                          <a:ea typeface="Calibri"/>
                          <a:cs typeface="Times New Roman"/>
                        </a:rPr>
                        <a:t>Emitir los lineamientos de política pública en materia de Hidrocarburos, Petrolíferos y Petroquímicos</a:t>
                      </a:r>
                    </a:p>
                  </a:txBody>
                  <a:tcPr marL="68580" marR="68580" marT="0" marB="0"/>
                </a:tc>
                <a:tc>
                  <a:txBody>
                    <a:bodyPr/>
                    <a:lstStyle/>
                    <a:p>
                      <a:pPr>
                        <a:lnSpc>
                          <a:spcPct val="115000"/>
                        </a:lnSpc>
                        <a:spcAft>
                          <a:spcPts val="0"/>
                        </a:spcAft>
                      </a:pPr>
                      <a:r>
                        <a:rPr lang="es-MX" sz="1300" dirty="0">
                          <a:effectLst/>
                          <a:latin typeface="Arial"/>
                          <a:ea typeface="Calibri"/>
                          <a:cs typeface="Times New Roman"/>
                        </a:rPr>
                        <a:t> </a:t>
                      </a: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293669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dirty="0">
                <a:solidFill>
                  <a:sysClr val="windowText" lastClr="000000"/>
                </a:solidFill>
              </a:rPr>
              <a:t>5</a:t>
            </a:r>
            <a:r>
              <a:rPr kumimoji="0" lang="es-MX" sz="1800" b="1" i="0" u="none" strike="noStrike" kern="0" cap="none" spc="0" normalizeH="0" baseline="0" noProof="0" dirty="0">
                <a:ln>
                  <a:noFill/>
                </a:ln>
                <a:solidFill>
                  <a:sysClr val="windowText" lastClr="000000"/>
                </a:solidFill>
                <a:effectLst/>
                <a:uLnTx/>
                <a:uFillTx/>
              </a:rPr>
              <a:t>.2.</a:t>
            </a:r>
            <a:r>
              <a:rPr lang="es-MX" b="1" kern="0" dirty="0">
                <a:solidFill>
                  <a:sysClr val="windowText" lastClr="000000"/>
                </a:solidFill>
              </a:rPr>
              <a:t> Agencia Nacional de Seguridad Industrial y de Protección al Medio Ambiente del Sector Hidrocarburos</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620950" y="1019138"/>
            <a:ext cx="8049871" cy="5262979"/>
          </a:xfrm>
          <a:prstGeom prst="rect">
            <a:avLst/>
          </a:prstGeom>
          <a:noFill/>
        </p:spPr>
        <p:txBody>
          <a:bodyPr wrap="square" rtlCol="0">
            <a:spAutoFit/>
          </a:bodyPr>
          <a:lstStyle/>
          <a:p>
            <a:pPr lvl="0" algn="just">
              <a:defRPr/>
            </a:pPr>
            <a:r>
              <a:rPr lang="es-MX" sz="1600" dirty="0"/>
              <a:t>Es un órgano administrativo desconcentrado de la Secretaría de Medio Ambiente y Recursos Naturales, encargado de regular y supervisar en materia de seguridad industrial, operativa y de protección del medio ambiente, las instalaciones y actividades del sector hidrocarburos, incluyendo las actividades de </a:t>
            </a:r>
            <a:r>
              <a:rPr lang="es-MX" sz="1600" dirty="0" smtClean="0"/>
              <a:t>desmantelamiento </a:t>
            </a:r>
            <a:r>
              <a:rPr lang="es-MX" sz="1600" dirty="0"/>
              <a:t>y abandono de instalaciones, así como el control de residuos.</a:t>
            </a:r>
          </a:p>
          <a:p>
            <a:pPr lvl="0" algn="just">
              <a:defRPr/>
            </a:pPr>
            <a:endParaRPr lang="es-MX" sz="1600" dirty="0"/>
          </a:p>
          <a:p>
            <a:pPr lvl="0" algn="just">
              <a:defRPr/>
            </a:pPr>
            <a:r>
              <a:rPr lang="es-MX" sz="1600" dirty="0"/>
              <a:t>Las funciones de la Agencia inciden en el diseño, la regulación y la supervisión de:</a:t>
            </a:r>
          </a:p>
          <a:p>
            <a:pPr lvl="0" algn="just">
              <a:defRPr/>
            </a:pPr>
            <a:endParaRPr lang="es-MX" sz="1600" dirty="0"/>
          </a:p>
          <a:p>
            <a:pPr lvl="0" algn="just">
              <a:defRPr/>
            </a:pPr>
            <a:r>
              <a:rPr lang="es-MX" sz="1600" dirty="0"/>
              <a:t>•  La seguridad industrial y la seguridad operativa</a:t>
            </a:r>
          </a:p>
          <a:p>
            <a:pPr lvl="0" algn="just">
              <a:defRPr/>
            </a:pPr>
            <a:r>
              <a:rPr lang="es-MX" sz="1600" dirty="0"/>
              <a:t>•  Las actividades de desmantelamiento y abandono de instalaciones</a:t>
            </a:r>
          </a:p>
          <a:p>
            <a:pPr lvl="0" algn="just">
              <a:defRPr/>
            </a:pPr>
            <a:r>
              <a:rPr lang="es-MX" sz="1600" dirty="0"/>
              <a:t>•  El control integral de los residuos y las emisiones contaminantes</a:t>
            </a:r>
          </a:p>
          <a:p>
            <a:pPr lvl="0" algn="just">
              <a:defRPr/>
            </a:pPr>
            <a:endParaRPr lang="es-MX" sz="1600" dirty="0"/>
          </a:p>
          <a:p>
            <a:pPr lvl="0" algn="just">
              <a:defRPr/>
            </a:pPr>
            <a:r>
              <a:rPr lang="es-MX" sz="1600" dirty="0"/>
              <a:t>La ASEA atiende todas las actividades del sector hidrocarburos y, en materia de Gas Natural, Gas LP y Petrolíferos:</a:t>
            </a:r>
          </a:p>
          <a:p>
            <a:pPr lvl="0" algn="just">
              <a:defRPr/>
            </a:pPr>
            <a:endParaRPr lang="es-MX" sz="1600" dirty="0"/>
          </a:p>
          <a:p>
            <a:pPr lvl="0" algn="just">
              <a:defRPr/>
            </a:pPr>
            <a:r>
              <a:rPr lang="es-MX" sz="1600" dirty="0"/>
              <a:t>• El procesamiento, la compresión, la licuefacción y la descompresión del gas natural y su regasificación, y el transporte, el almacenamiento, la distribución y el expendio al público.</a:t>
            </a:r>
          </a:p>
          <a:p>
            <a:pPr lvl="0" algn="just">
              <a:defRPr/>
            </a:pPr>
            <a:r>
              <a:rPr lang="es-MX" sz="1600" dirty="0"/>
              <a:t>• El transporte, el almacenamiento, la distribución y el expendio al público de gas licuado de petróleo.</a:t>
            </a:r>
          </a:p>
          <a:p>
            <a:pPr lvl="0" algn="just">
              <a:defRPr/>
            </a:pPr>
            <a:r>
              <a:rPr lang="es-MX" sz="1600" dirty="0"/>
              <a:t>• El transporte, el almacenamiento, la distribución y el expendio al público de petrolíferos.</a:t>
            </a:r>
          </a:p>
          <a:p>
            <a:pPr marL="285750" lvl="0" indent="-285750" algn="just">
              <a:buFont typeface="Arial" panose="020B0604020202020204" pitchFamily="34" charset="0"/>
              <a:buChar char="•"/>
              <a:defRPr/>
            </a:pPr>
            <a:endParaRPr lang="es-MX" sz="1600" dirty="0"/>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25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3923193777"/>
              </p:ext>
            </p:extLst>
          </p:nvPr>
        </p:nvGraphicFramePr>
        <p:xfrm>
          <a:off x="873757" y="2611437"/>
          <a:ext cx="7548882" cy="3285381"/>
        </p:xfrm>
        <a:graphic>
          <a:graphicData uri="http://schemas.openxmlformats.org/drawingml/2006/table">
            <a:tbl>
              <a:tblPr firstRow="1" firstCol="1" bandRow="1"/>
              <a:tblGrid>
                <a:gridCol w="3774441">
                  <a:extLst>
                    <a:ext uri="{9D8B030D-6E8A-4147-A177-3AD203B41FA5}">
                      <a16:colId xmlns="" xmlns:a16="http://schemas.microsoft.com/office/drawing/2014/main" val="20000"/>
                    </a:ext>
                  </a:extLst>
                </a:gridCol>
                <a:gridCol w="3774441">
                  <a:extLst>
                    <a:ext uri="{9D8B030D-6E8A-4147-A177-3AD203B41FA5}">
                      <a16:colId xmlns="" xmlns:a16="http://schemas.microsoft.com/office/drawing/2014/main" val="20001"/>
                    </a:ext>
                  </a:extLst>
                </a:gridCol>
              </a:tblGrid>
              <a:tr h="96393">
                <a:tc gridSpan="2">
                  <a:txBody>
                    <a:bodyPr/>
                    <a:lstStyle/>
                    <a:p>
                      <a:pPr algn="ctr">
                        <a:lnSpc>
                          <a:spcPct val="115000"/>
                        </a:lnSpc>
                        <a:spcAft>
                          <a:spcPts val="0"/>
                        </a:spcAft>
                      </a:pPr>
                      <a:r>
                        <a:rPr lang="es-MX" sz="1600" b="1" dirty="0">
                          <a:solidFill>
                            <a:schemeClr val="tx1"/>
                          </a:solidFill>
                          <a:effectLst/>
                          <a:latin typeface="Arial"/>
                          <a:ea typeface="Calibri"/>
                          <a:cs typeface="Times New Roman"/>
                        </a:rPr>
                        <a:t>Permisos</a:t>
                      </a:r>
                      <a:endParaRPr lang="es-MX" sz="16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MX"/>
                    </a:p>
                  </a:txBody>
                  <a:tcPr/>
                </a:tc>
                <a:extLst>
                  <a:ext uri="{0D108BD9-81ED-4DB2-BD59-A6C34878D82A}">
                    <a16:rowId xmlns="" xmlns:a16="http://schemas.microsoft.com/office/drawing/2014/main" val="10000"/>
                  </a:ext>
                </a:extLst>
              </a:tr>
              <a:tr h="96393">
                <a:tc>
                  <a:txBody>
                    <a:bodyPr/>
                    <a:lstStyle/>
                    <a:p>
                      <a:pPr algn="ctr">
                        <a:lnSpc>
                          <a:spcPct val="115000"/>
                        </a:lnSpc>
                        <a:spcAft>
                          <a:spcPts val="0"/>
                        </a:spcAft>
                      </a:pPr>
                      <a:r>
                        <a:rPr lang="es-MX" sz="1600" b="1" dirty="0">
                          <a:solidFill>
                            <a:schemeClr val="tx1"/>
                          </a:solidFill>
                          <a:effectLst/>
                          <a:latin typeface="Arial"/>
                          <a:ea typeface="Calibri"/>
                          <a:cs typeface="Times New Roman"/>
                        </a:rPr>
                        <a:t>Secretaría de Energía</a:t>
                      </a:r>
                      <a:endParaRPr lang="es-MX" sz="16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600" b="1" dirty="0">
                          <a:solidFill>
                            <a:schemeClr val="tx1"/>
                          </a:solidFill>
                          <a:effectLst/>
                          <a:latin typeface="Arial"/>
                          <a:ea typeface="Calibri"/>
                          <a:cs typeface="Times New Roman"/>
                        </a:rPr>
                        <a:t>Comisión Reguladora de Energía</a:t>
                      </a:r>
                      <a:endParaRPr lang="es-MX" sz="1600" dirty="0">
                        <a:solidFill>
                          <a:schemeClr val="tx1"/>
                        </a:solidFill>
                        <a:effectLst/>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 xmlns:a16="http://schemas.microsoft.com/office/drawing/2014/main" val="10001"/>
                  </a:ext>
                </a:extLst>
              </a:tr>
              <a:tr h="96393">
                <a:tc>
                  <a:txBody>
                    <a:bodyPr/>
                    <a:lstStyle/>
                    <a:p>
                      <a:pPr>
                        <a:lnSpc>
                          <a:spcPct val="115000"/>
                        </a:lnSpc>
                        <a:spcAft>
                          <a:spcPts val="0"/>
                        </a:spcAft>
                      </a:pPr>
                      <a:r>
                        <a:rPr lang="es-MX" sz="1600" b="1" dirty="0">
                          <a:solidFill>
                            <a:srgbClr val="002060"/>
                          </a:solidFill>
                          <a:effectLst/>
                          <a:latin typeface="Arial"/>
                          <a:ea typeface="Calibri"/>
                          <a:cs typeface="Times New Roman"/>
                        </a:rPr>
                        <a:t>Tratamiento y refinación de Petróleo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2060"/>
                          </a:solidFill>
                          <a:effectLst/>
                          <a:latin typeface="Arial"/>
                          <a:ea typeface="Calibri"/>
                          <a:cs typeface="Times New Roman"/>
                        </a:rPr>
                        <a:t>Transporte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6393">
                <a:tc>
                  <a:txBody>
                    <a:bodyPr/>
                    <a:lstStyle/>
                    <a:p>
                      <a:pPr>
                        <a:lnSpc>
                          <a:spcPct val="115000"/>
                        </a:lnSpc>
                        <a:spcAft>
                          <a:spcPts val="0"/>
                        </a:spcAft>
                      </a:pPr>
                      <a:r>
                        <a:rPr lang="es-MX" sz="1600" b="0" dirty="0">
                          <a:solidFill>
                            <a:schemeClr val="tx1"/>
                          </a:solidFill>
                          <a:effectLst/>
                          <a:latin typeface="Arial"/>
                          <a:ea typeface="Calibri"/>
                          <a:cs typeface="Times New Roman"/>
                        </a:rPr>
                        <a:t>Procesamiento de Gas Natural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2060"/>
                          </a:solidFill>
                          <a:effectLst/>
                          <a:latin typeface="Arial"/>
                          <a:ea typeface="Calibri"/>
                          <a:cs typeface="Times New Roman"/>
                        </a:rPr>
                        <a:t>Almacenamiento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92786">
                <a:tc>
                  <a:txBody>
                    <a:bodyPr/>
                    <a:lstStyle/>
                    <a:p>
                      <a:pPr>
                        <a:lnSpc>
                          <a:spcPct val="115000"/>
                        </a:lnSpc>
                        <a:spcAft>
                          <a:spcPts val="0"/>
                        </a:spcAft>
                      </a:pPr>
                      <a:r>
                        <a:rPr lang="es-MX" sz="1600" b="1" dirty="0">
                          <a:solidFill>
                            <a:srgbClr val="002060"/>
                          </a:solidFill>
                          <a:effectLst/>
                          <a:latin typeface="Arial"/>
                          <a:ea typeface="Calibri"/>
                          <a:cs typeface="Times New Roman"/>
                        </a:rPr>
                        <a:t>Exportación e importación de Hidrocarburos y Petrolíferos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2060"/>
                          </a:solidFill>
                          <a:effectLst/>
                          <a:latin typeface="Arial"/>
                          <a:ea typeface="Calibri"/>
                          <a:cs typeface="Times New Roman"/>
                        </a:rPr>
                        <a:t>Distribución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92786">
                <a:tc>
                  <a:txBody>
                    <a:bodyPr/>
                    <a:lstStyle/>
                    <a:p>
                      <a:pPr>
                        <a:lnSpc>
                          <a:spcPct val="115000"/>
                        </a:lnSpc>
                        <a:spcAft>
                          <a:spcPts val="0"/>
                        </a:spcAft>
                      </a:pPr>
                      <a:r>
                        <a:rPr lang="es-MX" sz="1600" dirty="0">
                          <a:effectLst/>
                          <a:latin typeface="Arial"/>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dirty="0">
                          <a:effectLst/>
                          <a:latin typeface="Arial"/>
                          <a:ea typeface="Calibri"/>
                          <a:cs typeface="Times New Roman"/>
                        </a:rPr>
                        <a:t>Compresión, licuefacción, descompresión y regasificación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881017">
                <a:tc>
                  <a:txBody>
                    <a:bodyPr/>
                    <a:lstStyle/>
                    <a:p>
                      <a:pPr>
                        <a:lnSpc>
                          <a:spcPct val="115000"/>
                        </a:lnSpc>
                        <a:spcAft>
                          <a:spcPts val="0"/>
                        </a:spcAft>
                      </a:pPr>
                      <a:r>
                        <a:rPr lang="es-MX" sz="1600">
                          <a:effectLst/>
                          <a:latin typeface="Arial"/>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2060"/>
                          </a:solidFill>
                          <a:effectLst/>
                          <a:latin typeface="Arial"/>
                          <a:ea typeface="Calibri"/>
                          <a:cs typeface="Times New Roman"/>
                        </a:rPr>
                        <a:t>Comercialización y Expendio al Público de Hidrocarburos, Petrolíferos o Petroquímicos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96393">
                <a:tc>
                  <a:txBody>
                    <a:bodyPr/>
                    <a:lstStyle/>
                    <a:p>
                      <a:pPr>
                        <a:lnSpc>
                          <a:spcPct val="115000"/>
                        </a:lnSpc>
                        <a:spcAft>
                          <a:spcPts val="0"/>
                        </a:spcAft>
                      </a:pPr>
                      <a:r>
                        <a:rPr lang="es-MX" sz="1600">
                          <a:effectLst/>
                          <a:latin typeface="Arial"/>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b="1" dirty="0">
                          <a:solidFill>
                            <a:srgbClr val="002060"/>
                          </a:solidFill>
                          <a:effectLst/>
                          <a:latin typeface="Arial"/>
                          <a:ea typeface="Calibri"/>
                          <a:cs typeface="Times New Roman"/>
                        </a:rPr>
                        <a:t>Gestión de Sistemas Integrados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5" name="Rectangle 1"/>
          <p:cNvSpPr>
            <a:spLocks noChangeArrowheads="1"/>
          </p:cNvSpPr>
          <p:nvPr/>
        </p:nvSpPr>
        <p:spPr bwMode="auto">
          <a:xfrm>
            <a:off x="1720850" y="2941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
        <p:nvSpPr>
          <p:cNvPr id="6" name="5 CuadroTexto"/>
          <p:cNvSpPr txBox="1"/>
          <p:nvPr/>
        </p:nvSpPr>
        <p:spPr>
          <a:xfrm>
            <a:off x="1012053" y="1351280"/>
            <a:ext cx="7119891" cy="923330"/>
          </a:xfrm>
          <a:prstGeom prst="rect">
            <a:avLst/>
          </a:prstGeom>
          <a:noFill/>
        </p:spPr>
        <p:txBody>
          <a:bodyPr wrap="square" rtlCol="0">
            <a:spAutoFit/>
          </a:bodyPr>
          <a:lstStyle/>
          <a:p>
            <a:pPr algn="just"/>
            <a:r>
              <a:rPr lang="es-MX" dirty="0"/>
              <a:t>En términos del artículo 48 de la Ley de Hidrocarburos, la realización de las actividades que a continuación se indican requerirá de la obtención de un permiso previo:</a:t>
            </a:r>
          </a:p>
        </p:txBody>
      </p:sp>
    </p:spTree>
    <p:extLst>
      <p:ext uri="{BB962C8B-B14F-4D97-AF65-F5344CB8AC3E}">
        <p14:creationId xmlns:p14="http://schemas.microsoft.com/office/powerpoint/2010/main" val="2868951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2049965" y="277089"/>
            <a:ext cx="5044069" cy="369332"/>
          </a:xfrm>
          <a:prstGeom prst="rect">
            <a:avLst/>
          </a:prstGeom>
          <a:noFill/>
        </p:spPr>
        <p:txBody>
          <a:bodyPr wrap="square" rtlCol="0">
            <a:spAutoFit/>
          </a:bodyPr>
          <a:lstStyle/>
          <a:p>
            <a:pPr algn="ctr"/>
            <a:r>
              <a:rPr lang="es-ES" b="1" dirty="0"/>
              <a:t>C O N T E N I D O</a:t>
            </a:r>
            <a:endParaRPr lang="es-MX" b="1" dirty="0"/>
          </a:p>
        </p:txBody>
      </p:sp>
      <p:sp>
        <p:nvSpPr>
          <p:cNvPr id="18" name="23 Marcador de número de diapositiva"/>
          <p:cNvSpPr>
            <a:spLocks noGrp="1"/>
          </p:cNvSpPr>
          <p:nvPr>
            <p:ph type="sldNum" sz="quarter" idx="12"/>
          </p:nvPr>
        </p:nvSpPr>
        <p:spPr>
          <a:xfrm>
            <a:off x="7027950" y="6498851"/>
            <a:ext cx="2057400" cy="365125"/>
          </a:xfrm>
        </p:spPr>
        <p:txBody>
          <a:bodyPr/>
          <a:lstStyle/>
          <a:p>
            <a:fld id="{4B02B0B1-80ED-49B4-9AD1-B418B9A5BAFE}" type="slidenum">
              <a:rPr lang="es-MX" sz="1000" smtClean="0"/>
              <a:pPr/>
              <a:t>2</a:t>
            </a:fld>
            <a:endParaRPr lang="es-MX" sz="1000" dirty="0"/>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aphicFrame>
        <p:nvGraphicFramePr>
          <p:cNvPr id="15" name="Tabla 14"/>
          <p:cNvGraphicFramePr>
            <a:graphicFrameLocks noGrp="1"/>
          </p:cNvGraphicFramePr>
          <p:nvPr>
            <p:extLst>
              <p:ext uri="{D42A27DB-BD31-4B8C-83A1-F6EECF244321}">
                <p14:modId xmlns:p14="http://schemas.microsoft.com/office/powerpoint/2010/main" val="1692182964"/>
              </p:ext>
            </p:extLst>
          </p:nvPr>
        </p:nvGraphicFramePr>
        <p:xfrm>
          <a:off x="466089" y="1020629"/>
          <a:ext cx="3764166" cy="4817289"/>
        </p:xfrm>
        <a:graphic>
          <a:graphicData uri="http://schemas.openxmlformats.org/drawingml/2006/table">
            <a:tbl>
              <a:tblPr firstRow="1" bandRow="1"/>
              <a:tblGrid>
                <a:gridCol w="3264183">
                  <a:extLst>
                    <a:ext uri="{9D8B030D-6E8A-4147-A177-3AD203B41FA5}">
                      <a16:colId xmlns="" xmlns:a16="http://schemas.microsoft.com/office/drawing/2014/main" val="2489876023"/>
                    </a:ext>
                  </a:extLst>
                </a:gridCol>
                <a:gridCol w="499983">
                  <a:extLst>
                    <a:ext uri="{9D8B030D-6E8A-4147-A177-3AD203B41FA5}">
                      <a16:colId xmlns="" xmlns:a16="http://schemas.microsoft.com/office/drawing/2014/main" val="3946080812"/>
                    </a:ext>
                  </a:extLst>
                </a:gridCol>
              </a:tblGrid>
              <a:tr h="245829">
                <a:tc>
                  <a:txBody>
                    <a:bodyPr/>
                    <a:lstStyle/>
                    <a:p>
                      <a:pPr marL="228600" indent="-228600">
                        <a:lnSpc>
                          <a:spcPct val="113000"/>
                        </a:lnSpc>
                        <a:spcAft>
                          <a:spcPts val="0"/>
                        </a:spcAft>
                        <a:buFont typeface="+mj-lt"/>
                        <a:buAutoNum type="arabicPeriod"/>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 Reforma Constitucional</a:t>
                      </a: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a:t>
                      </a:r>
                    </a:p>
                  </a:txBody>
                  <a:tcPr marL="59055" marR="59055" marT="29845" marB="29845">
                    <a:lnL>
                      <a:noFill/>
                    </a:lnL>
                    <a:lnR>
                      <a:noFill/>
                    </a:lnR>
                    <a:lnT>
                      <a:noFill/>
                    </a:lnT>
                    <a:lnB>
                      <a:noFill/>
                    </a:lnB>
                  </a:tcPr>
                </a:tc>
                <a:extLst>
                  <a:ext uri="{0D108BD9-81ED-4DB2-BD59-A6C34878D82A}">
                    <a16:rowId xmlns="" xmlns:a16="http://schemas.microsoft.com/office/drawing/2014/main" val="2481255037"/>
                  </a:ext>
                </a:extLst>
              </a:tr>
              <a:tr h="245829">
                <a:tc>
                  <a:txBody>
                    <a:bodyPr/>
                    <a:lstStyle/>
                    <a:p>
                      <a:pPr marL="228600" indent="-228600">
                        <a:lnSpc>
                          <a:spcPct val="113000"/>
                        </a:lnSpc>
                        <a:spcAft>
                          <a:spcPts val="0"/>
                        </a:spcAft>
                        <a:buFont typeface="+mj-lt"/>
                        <a:buAutoNum type="arabicPeriod" startAt="2"/>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Leyes Secundarias</a:t>
                      </a: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a:t>
                      </a:r>
                    </a:p>
                  </a:txBody>
                  <a:tcPr marL="59055" marR="59055" marT="29845" marB="29845">
                    <a:lnL>
                      <a:noFill/>
                    </a:lnL>
                    <a:lnR>
                      <a:noFill/>
                    </a:lnR>
                    <a:lnT>
                      <a:noFill/>
                    </a:lnT>
                    <a:lnB>
                      <a:noFill/>
                    </a:lnB>
                  </a:tcPr>
                </a:tc>
                <a:extLst>
                  <a:ext uri="{0D108BD9-81ED-4DB2-BD59-A6C34878D82A}">
                    <a16:rowId xmlns="" xmlns:a16="http://schemas.microsoft.com/office/drawing/2014/main" val="2979183081"/>
                  </a:ext>
                </a:extLst>
              </a:tr>
              <a:tr h="438700">
                <a:tc>
                  <a:txBody>
                    <a:bodyPr/>
                    <a:lstStyle/>
                    <a:p>
                      <a:pPr marL="0" indent="0">
                        <a:lnSpc>
                          <a:spcPct val="113000"/>
                        </a:lnSpc>
                        <a:spcAft>
                          <a:spcPts val="0"/>
                        </a:spcAft>
                        <a:buFont typeface="+mj-lt"/>
                        <a:buNone/>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    </a:t>
                      </a:r>
                      <a:r>
                        <a:rPr lang="es-MX"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Los</a:t>
                      </a:r>
                      <a:r>
                        <a:rPr lang="es-MX" sz="1200" b="1" kern="1200" baseline="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s-MX" sz="1200" b="1"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tiempos en el mercado gasolinero</a:t>
                      </a:r>
                      <a:endPar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6</a:t>
                      </a:r>
                    </a:p>
                  </a:txBody>
                  <a:tcPr marL="59055" marR="59055" marT="29845" marB="29845">
                    <a:lnL>
                      <a:noFill/>
                    </a:lnL>
                    <a:lnR>
                      <a:noFill/>
                    </a:lnR>
                    <a:lnT>
                      <a:noFill/>
                    </a:lnT>
                    <a:lnB>
                      <a:noFill/>
                    </a:lnB>
                  </a:tcPr>
                </a:tc>
                <a:extLst>
                  <a:ext uri="{0D108BD9-81ED-4DB2-BD59-A6C34878D82A}">
                    <a16:rowId xmlns="" xmlns:a16="http://schemas.microsoft.com/office/drawing/2014/main" val="10002"/>
                  </a:ext>
                </a:extLst>
              </a:tr>
              <a:tr h="1017312">
                <a:tc>
                  <a:txBody>
                    <a:bodyPr/>
                    <a:lstStyle/>
                    <a:p>
                      <a:pPr marL="228600" indent="-228600">
                        <a:lnSpc>
                          <a:spcPct val="113000"/>
                        </a:lnSpc>
                        <a:spcAft>
                          <a:spcPts val="0"/>
                        </a:spcAft>
                        <a:buFont typeface="+mj-lt"/>
                        <a:buAutoNum type="arabicPeriod" startAt="4"/>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Diagnóstico del sector</a:t>
                      </a:r>
                      <a:r>
                        <a:rPr lang="es-MX" sz="1200" b="1"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combustibles</a:t>
                      </a:r>
                    </a:p>
                    <a:p>
                      <a:pPr marL="444500" indent="-174625">
                        <a:lnSpc>
                          <a:spcPct val="113000"/>
                        </a:lnSpc>
                        <a:spcAft>
                          <a:spcPts val="0"/>
                        </a:spcAft>
                        <a:buFont typeface="Arial" panose="020B0604020202020204" pitchFamily="34" charset="0"/>
                        <a:buChar cha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Demanda nacional </a:t>
                      </a:r>
                    </a:p>
                    <a:p>
                      <a:pPr marL="444500" indent="-174625">
                        <a:lnSpc>
                          <a:spcPct val="113000"/>
                        </a:lnSpc>
                        <a:spcAft>
                          <a:spcPts val="0"/>
                        </a:spcAft>
                        <a:buFont typeface="Arial" panose="020B0604020202020204" pitchFamily="34" charset="0"/>
                        <a:buChar cha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Importación </a:t>
                      </a:r>
                    </a:p>
                    <a:p>
                      <a:pPr marL="444500" indent="-174625">
                        <a:lnSpc>
                          <a:spcPct val="113000"/>
                        </a:lnSpc>
                        <a:spcAft>
                          <a:spcPts val="0"/>
                        </a:spcAft>
                        <a:buFont typeface="Arial" panose="020B0604020202020204" pitchFamily="34" charset="0"/>
                        <a:buChar cha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Demanda Proyectada  </a:t>
                      </a:r>
                    </a:p>
                    <a:p>
                      <a:pPr marL="444500" indent="-174625">
                        <a:lnSpc>
                          <a:spcPct val="113000"/>
                        </a:lnSpc>
                        <a:spcAft>
                          <a:spcPts val="0"/>
                        </a:spcAft>
                        <a:buFont typeface="Arial" panose="020B0604020202020204" pitchFamily="34" charset="0"/>
                        <a:buChar cha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Producción y demanda </a:t>
                      </a:r>
                      <a:endParaRPr lang="es-MX"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8</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8</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8</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10</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11</a:t>
                      </a:r>
                    </a:p>
                  </a:txBody>
                  <a:tcPr marL="59055" marR="59055" marT="29845" marB="29845">
                    <a:lnL>
                      <a:noFill/>
                    </a:lnL>
                    <a:lnR>
                      <a:noFill/>
                    </a:lnR>
                    <a:lnT>
                      <a:noFill/>
                    </a:lnT>
                    <a:lnB>
                      <a:noFill/>
                    </a:lnB>
                  </a:tcPr>
                </a:tc>
                <a:extLst>
                  <a:ext uri="{0D108BD9-81ED-4DB2-BD59-A6C34878D82A}">
                    <a16:rowId xmlns="" xmlns:a16="http://schemas.microsoft.com/office/drawing/2014/main" val="10003"/>
                  </a:ext>
                </a:extLst>
              </a:tr>
              <a:tr h="631571">
                <a:tc>
                  <a:txBody>
                    <a:bodyPr/>
                    <a:lstStyle/>
                    <a:p>
                      <a:pPr marL="228600" indent="-228600">
                        <a:lnSpc>
                          <a:spcPct val="113000"/>
                        </a:lnSpc>
                        <a:spcAft>
                          <a:spcPts val="0"/>
                        </a:spcAft>
                        <a:buFont typeface="+mj-lt"/>
                        <a:buAutoNum type="arabicPeriod" startAt="5"/>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Estructura del sector</a:t>
                      </a:r>
                      <a:r>
                        <a:rPr lang="es-MX" sz="1200" b="1"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combustibles</a:t>
                      </a:r>
                    </a:p>
                    <a:p>
                      <a:pPr marL="444500" indent="-174625">
                        <a:lnSpc>
                          <a:spcPct val="113000"/>
                        </a:lnSpc>
                        <a:spcAft>
                          <a:spcPts val="0"/>
                        </a:spcAft>
                        <a:buFont typeface="Arial" panose="020B0604020202020204" pitchFamily="34" charset="0"/>
                        <a:buChar cha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Principales funciones de las autoridades  </a:t>
                      </a:r>
                      <a:endParaRPr lang="es-MX"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13</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16</a:t>
                      </a:r>
                    </a:p>
                  </a:txBody>
                  <a:tcPr marL="59055" marR="59055" marT="29845" marB="29845">
                    <a:lnL>
                      <a:noFill/>
                    </a:lnL>
                    <a:lnR>
                      <a:noFill/>
                    </a:lnR>
                    <a:lnT>
                      <a:noFill/>
                    </a:lnT>
                    <a:lnB>
                      <a:noFill/>
                    </a:lnB>
                  </a:tcPr>
                </a:tc>
                <a:extLst>
                  <a:ext uri="{0D108BD9-81ED-4DB2-BD59-A6C34878D82A}">
                    <a16:rowId xmlns="" xmlns:a16="http://schemas.microsoft.com/office/drawing/2014/main" val="1204573402"/>
                  </a:ext>
                </a:extLst>
              </a:tr>
              <a:tr h="2155643">
                <a:tc>
                  <a:txBody>
                    <a:bodyPr/>
                    <a:lstStyle/>
                    <a:p>
                      <a:pPr marL="228600" indent="-228600">
                        <a:lnSpc>
                          <a:spcPct val="112000"/>
                        </a:lnSpc>
                        <a:spcAft>
                          <a:spcPts val="0"/>
                        </a:spcAft>
                        <a:buFont typeface="+mj-lt"/>
                        <a:buAutoNum type="arabicPeriod" startAt="6"/>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Régimen de Permisos</a:t>
                      </a:r>
                    </a:p>
                    <a:p>
                      <a:pPr marL="444500" indent="-174625">
                        <a:lnSpc>
                          <a:spcPct val="112000"/>
                        </a:lnSpc>
                        <a:spcAft>
                          <a:spcPts val="0"/>
                        </a:spcAft>
                        <a:buFont typeface="Arial" panose="020B0604020202020204" pitchFamily="34" charset="0"/>
                        <a:buChar char="•"/>
                      </a:pPr>
                      <a:r>
                        <a:rPr lang="es-MX" sz="1200" b="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Formatos de solicitud</a:t>
                      </a:r>
                    </a:p>
                    <a:p>
                      <a:pPr marL="444500" indent="-174625">
                        <a:lnSpc>
                          <a:spcPct val="112000"/>
                        </a:lnSpc>
                        <a:spcAft>
                          <a:spcPts val="0"/>
                        </a:spcAft>
                        <a:buFont typeface="Arial" panose="020B0604020202020204" pitchFamily="34" charset="0"/>
                        <a:buChar char="•"/>
                      </a:pPr>
                      <a:r>
                        <a:rPr lang="es-MX" sz="1200" b="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Procedimiento</a:t>
                      </a:r>
                    </a:p>
                    <a:p>
                      <a:pPr marL="444500" indent="-174625">
                        <a:lnSpc>
                          <a:spcPct val="112000"/>
                        </a:lnSpc>
                        <a:spcAft>
                          <a:spcPts val="0"/>
                        </a:spcAft>
                        <a:buFont typeface="Arial" panose="020B0604020202020204" pitchFamily="34" charset="0"/>
                        <a:buChar cha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Importación</a:t>
                      </a: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 y exportación</a:t>
                      </a:r>
                    </a:p>
                    <a:p>
                      <a:pPr marL="444500" indent="-174625">
                        <a:lnSpc>
                          <a:spcPct val="112000"/>
                        </a:lnSpc>
                        <a:spcAft>
                          <a:spcPts val="0"/>
                        </a:spcAft>
                        <a:buFont typeface="Arial" panose="020B0604020202020204" pitchFamily="34" charset="0"/>
                        <a:buChar char="•"/>
                      </a:pP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Tratamiento y refinación del petróleo</a:t>
                      </a:r>
                    </a:p>
                    <a:p>
                      <a:pPr marL="444500" indent="-174625">
                        <a:lnSpc>
                          <a:spcPct val="112000"/>
                        </a:lnSpc>
                        <a:spcAft>
                          <a:spcPts val="0"/>
                        </a:spcAft>
                        <a:buFont typeface="Arial" panose="020B0604020202020204" pitchFamily="34" charset="0"/>
                        <a:buChar char="•"/>
                      </a:pP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Transporte por buque</a:t>
                      </a:r>
                    </a:p>
                    <a:p>
                      <a:pPr marL="444500" indent="-174625">
                        <a:lnSpc>
                          <a:spcPct val="112000"/>
                        </a:lnSpc>
                        <a:spcAft>
                          <a:spcPts val="0"/>
                        </a:spcAft>
                        <a:buFont typeface="Arial" panose="020B0604020202020204" pitchFamily="34" charset="0"/>
                        <a:buChar char="•"/>
                      </a:pP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Transporte por ducto</a:t>
                      </a:r>
                    </a:p>
                    <a:p>
                      <a:pPr marL="444500" indent="-174625">
                        <a:lnSpc>
                          <a:spcPct val="112000"/>
                        </a:lnSpc>
                        <a:spcAft>
                          <a:spcPts val="0"/>
                        </a:spcAft>
                        <a:buFont typeface="Arial" panose="020B0604020202020204" pitchFamily="34" charset="0"/>
                        <a:buChar char="•"/>
                      </a:pP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Distribución por </a:t>
                      </a:r>
                      <a:r>
                        <a:rPr lang="es-MX" sz="1200" b="0" baseline="0" dirty="0" err="1">
                          <a:effectLst/>
                          <a:latin typeface="Calibri" panose="020F0502020204030204" pitchFamily="34" charset="0"/>
                          <a:ea typeface="Calibri" panose="020F0502020204030204" pitchFamily="34" charset="0"/>
                          <a:cs typeface="Times New Roman" panose="02020603050405020304" pitchFamily="18" charset="0"/>
                        </a:rPr>
                        <a:t>autotanque</a:t>
                      </a:r>
                      <a:endParaRPr lang="es-MX" sz="1200" b="0" baseline="0" dirty="0">
                        <a:effectLst/>
                        <a:latin typeface="Calibri" panose="020F0502020204030204" pitchFamily="34" charset="0"/>
                        <a:ea typeface="Calibri" panose="020F0502020204030204" pitchFamily="34" charset="0"/>
                        <a:cs typeface="Times New Roman" panose="02020603050405020304" pitchFamily="18" charset="0"/>
                      </a:endParaRPr>
                    </a:p>
                    <a:p>
                      <a:pPr marL="444500" indent="-174625">
                        <a:lnSpc>
                          <a:spcPct val="112000"/>
                        </a:lnSpc>
                        <a:spcAft>
                          <a:spcPts val="0"/>
                        </a:spcAft>
                        <a:buFont typeface="Arial" panose="020B0604020202020204" pitchFamily="34" charset="0"/>
                        <a:buChar char="•"/>
                      </a:pP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Almacenamiento</a:t>
                      </a:r>
                    </a:p>
                    <a:p>
                      <a:pPr marL="444500" indent="-174625">
                        <a:lnSpc>
                          <a:spcPct val="112000"/>
                        </a:lnSpc>
                        <a:spcAft>
                          <a:spcPts val="0"/>
                        </a:spcAft>
                        <a:buFont typeface="Arial" panose="020B0604020202020204" pitchFamily="34" charset="0"/>
                        <a:buChar char="•"/>
                      </a:pPr>
                      <a:r>
                        <a:rPr lang="es-MX" sz="1200" b="0" baseline="0" dirty="0">
                          <a:effectLst/>
                          <a:latin typeface="Calibri" panose="020F0502020204030204" pitchFamily="34" charset="0"/>
                          <a:ea typeface="Calibri" panose="020F0502020204030204" pitchFamily="34" charset="0"/>
                          <a:cs typeface="Times New Roman" panose="02020603050405020304" pitchFamily="18" charset="0"/>
                        </a:rPr>
                        <a:t>Comercialización</a:t>
                      </a:r>
                      <a:endParaRPr lang="es-MX"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19</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20</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21</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22</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23</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25</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26</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27</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28</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29</a:t>
                      </a:r>
                    </a:p>
                  </a:txBody>
                  <a:tcPr marL="59055" marR="59055" marT="29845" marB="29845">
                    <a:lnL>
                      <a:noFill/>
                    </a:lnL>
                    <a:lnR>
                      <a:noFill/>
                    </a:lnR>
                    <a:lnT>
                      <a:noFill/>
                    </a:lnT>
                    <a:lnB>
                      <a:noFill/>
                    </a:lnB>
                  </a:tcPr>
                </a:tc>
                <a:extLst>
                  <a:ext uri="{0D108BD9-81ED-4DB2-BD59-A6C34878D82A}">
                    <a16:rowId xmlns="" xmlns:a16="http://schemas.microsoft.com/office/drawing/2014/main" val="4153111477"/>
                  </a:ext>
                </a:extLst>
              </a:tr>
            </a:tbl>
          </a:graphicData>
        </a:graphic>
      </p:graphicFrame>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a 9"/>
          <p:cNvGraphicFramePr>
            <a:graphicFrameLocks noGrp="1"/>
          </p:cNvGraphicFramePr>
          <p:nvPr>
            <p:extLst>
              <p:ext uri="{D42A27DB-BD31-4B8C-83A1-F6EECF244321}">
                <p14:modId xmlns:p14="http://schemas.microsoft.com/office/powerpoint/2010/main" val="2412585584"/>
              </p:ext>
            </p:extLst>
          </p:nvPr>
        </p:nvGraphicFramePr>
        <p:xfrm>
          <a:off x="4978400" y="1020629"/>
          <a:ext cx="3749963" cy="4817288"/>
        </p:xfrm>
        <a:graphic>
          <a:graphicData uri="http://schemas.openxmlformats.org/drawingml/2006/table">
            <a:tbl>
              <a:tblPr firstRow="1" bandRow="1"/>
              <a:tblGrid>
                <a:gridCol w="3284099">
                  <a:extLst>
                    <a:ext uri="{9D8B030D-6E8A-4147-A177-3AD203B41FA5}">
                      <a16:colId xmlns="" xmlns:a16="http://schemas.microsoft.com/office/drawing/2014/main" val="2489876023"/>
                    </a:ext>
                  </a:extLst>
                </a:gridCol>
                <a:gridCol w="465864">
                  <a:extLst>
                    <a:ext uri="{9D8B030D-6E8A-4147-A177-3AD203B41FA5}">
                      <a16:colId xmlns="" xmlns:a16="http://schemas.microsoft.com/office/drawing/2014/main" val="3946080812"/>
                    </a:ext>
                  </a:extLst>
                </a:gridCol>
              </a:tblGrid>
              <a:tr h="345848">
                <a:tc>
                  <a:txBody>
                    <a:bodyPr/>
                    <a:lstStyle/>
                    <a:p>
                      <a:pPr marL="228600" indent="-228600">
                        <a:lnSpc>
                          <a:spcPct val="112000"/>
                        </a:lnSpc>
                        <a:spcAft>
                          <a:spcPts val="0"/>
                        </a:spcAft>
                        <a:buFont typeface="+mj-lt"/>
                        <a:buAutoNum type="arabicPeriod" startAt="7"/>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Impacto Social</a:t>
                      </a: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31</a:t>
                      </a:r>
                    </a:p>
                  </a:txBody>
                  <a:tcPr marL="59055" marR="59055" marT="29845" marB="29845">
                    <a:lnL>
                      <a:noFill/>
                    </a:lnL>
                    <a:lnR>
                      <a:noFill/>
                    </a:lnR>
                    <a:lnT>
                      <a:noFill/>
                    </a:lnT>
                    <a:lnB>
                      <a:noFill/>
                    </a:lnB>
                  </a:tcPr>
                </a:tc>
                <a:extLst>
                  <a:ext uri="{0D108BD9-81ED-4DB2-BD59-A6C34878D82A}">
                    <a16:rowId xmlns="" xmlns:a16="http://schemas.microsoft.com/office/drawing/2014/main" val="2051780772"/>
                  </a:ext>
                </a:extLst>
              </a:tr>
              <a:tr h="2161877">
                <a:tc>
                  <a:txBody>
                    <a:bodyPr/>
                    <a:lstStyle/>
                    <a:p>
                      <a:pPr marL="228600" marR="0" indent="-228600" algn="l" defTabSz="914400" rtl="0" eaLnBrk="1" fontAlgn="auto" latinLnBrk="0" hangingPunct="1">
                        <a:lnSpc>
                          <a:spcPct val="112000"/>
                        </a:lnSpc>
                        <a:spcBef>
                          <a:spcPts val="0"/>
                        </a:spcBef>
                        <a:spcAft>
                          <a:spcPts val="0"/>
                        </a:spcAft>
                        <a:buClrTx/>
                        <a:buSzTx/>
                        <a:buFont typeface="+mj-lt"/>
                        <a:buAutoNum type="arabicPeriod" startAt="8"/>
                        <a:tabLst/>
                        <a:defRPr/>
                      </a:pPr>
                      <a:r>
                        <a:rPr lang="es-MX"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Impacto</a:t>
                      </a:r>
                      <a:r>
                        <a:rPr lang="es-MX" sz="1200" b="1"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Ambiental</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Factores clave</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ASEA</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Gestión y manejo de residuos</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Descarga de aguas residuales</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Principales trámites</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Licencia ambiental única</a:t>
                      </a:r>
                    </a:p>
                    <a:p>
                      <a:pPr marL="444500" marR="0" indent="-174625" algn="l" defTabSz="914400" rtl="0" eaLnBrk="1" fontAlgn="auto" latinLnBrk="0" hangingPunct="1">
                        <a:lnSpc>
                          <a:spcPct val="112000"/>
                        </a:lnSpc>
                        <a:spcBef>
                          <a:spcPts val="0"/>
                        </a:spcBef>
                        <a:spcAft>
                          <a:spcPts val="0"/>
                        </a:spcAft>
                        <a:buClrTx/>
                        <a:buSzTx/>
                        <a:buFont typeface="Arial" panose="020B0604020202020204" pitchFamily="34" charset="0"/>
                        <a:buChar char="•"/>
                        <a:tabLst/>
                        <a:defRPr/>
                      </a:pPr>
                      <a:r>
                        <a:rPr lang="es-MX" sz="1200" b="0"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Sanciones</a:t>
                      </a:r>
                      <a:endParaRPr lang="es-MX" sz="1200" b="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33</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33</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34</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35</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36</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37</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38</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40</a:t>
                      </a:r>
                    </a:p>
                  </a:txBody>
                  <a:tcPr marL="59055" marR="59055" marT="29845" marB="29845">
                    <a:lnL>
                      <a:noFill/>
                    </a:lnL>
                    <a:lnR>
                      <a:noFill/>
                    </a:lnR>
                    <a:lnT>
                      <a:noFill/>
                    </a:lnT>
                    <a:lnB>
                      <a:noFill/>
                    </a:lnB>
                  </a:tcPr>
                </a:tc>
                <a:extLst>
                  <a:ext uri="{0D108BD9-81ED-4DB2-BD59-A6C34878D82A}">
                    <a16:rowId xmlns="" xmlns:a16="http://schemas.microsoft.com/office/drawing/2014/main" val="2789768739"/>
                  </a:ext>
                </a:extLst>
              </a:tr>
              <a:tr h="345848">
                <a:tc>
                  <a:txBody>
                    <a:bodyPr/>
                    <a:lstStyle/>
                    <a:p>
                      <a:pPr marL="228600" indent="-228600">
                        <a:lnSpc>
                          <a:spcPct val="112000"/>
                        </a:lnSpc>
                        <a:spcAft>
                          <a:spcPts val="0"/>
                        </a:spcAft>
                        <a:buFont typeface="+mj-lt"/>
                        <a:buAutoNum type="arabicPeriod" startAt="9"/>
                      </a:pPr>
                      <a:r>
                        <a:rPr lang="es-MX" sz="1200" b="1" baseline="0" dirty="0">
                          <a:effectLst/>
                          <a:latin typeface="Calibri" panose="020F0502020204030204" pitchFamily="34" charset="0"/>
                          <a:ea typeface="Calibri" panose="020F0502020204030204" pitchFamily="34" charset="0"/>
                          <a:cs typeface="Times New Roman" panose="02020603050405020304" pitchFamily="18" charset="0"/>
                        </a:rPr>
                        <a:t>Adecuación Corporativa</a:t>
                      </a:r>
                      <a:endParaRPr lang="es-MX"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42</a:t>
                      </a:r>
                    </a:p>
                  </a:txBody>
                  <a:tcPr marL="59055" marR="59055" marT="29845" marB="29845">
                    <a:lnL>
                      <a:noFill/>
                    </a:lnL>
                    <a:lnR>
                      <a:noFill/>
                    </a:lnR>
                    <a:lnT>
                      <a:noFill/>
                    </a:lnT>
                    <a:lnB>
                      <a:noFill/>
                    </a:lnB>
                  </a:tcPr>
                </a:tc>
                <a:extLst>
                  <a:ext uri="{0D108BD9-81ED-4DB2-BD59-A6C34878D82A}">
                    <a16:rowId xmlns="" xmlns:a16="http://schemas.microsoft.com/office/drawing/2014/main" val="4276915688"/>
                  </a:ext>
                </a:extLst>
              </a:tr>
              <a:tr h="1124146">
                <a:tc>
                  <a:txBody>
                    <a:bodyPr/>
                    <a:lstStyle/>
                    <a:p>
                      <a:pPr marL="228600" indent="-228600">
                        <a:lnSpc>
                          <a:spcPct val="112000"/>
                        </a:lnSpc>
                        <a:spcAft>
                          <a:spcPts val="0"/>
                        </a:spcAft>
                        <a:buFont typeface="+mj-lt"/>
                        <a:buAutoNum type="arabicPeriod" startAt="10"/>
                      </a:pPr>
                      <a:r>
                        <a:rPr lang="es-MX" sz="1200" b="1" dirty="0">
                          <a:effectLst/>
                          <a:latin typeface="Calibri" panose="020F0502020204030204" pitchFamily="34" charset="0"/>
                          <a:ea typeface="Calibri" panose="020F0502020204030204" pitchFamily="34" charset="0"/>
                          <a:cs typeface="Times New Roman" panose="02020603050405020304" pitchFamily="18" charset="0"/>
                        </a:rPr>
                        <a:t>Nuevos Negocios</a:t>
                      </a:r>
                    </a:p>
                    <a:p>
                      <a:pPr marL="444500" indent="-174625">
                        <a:lnSpc>
                          <a:spcPct val="112000"/>
                        </a:lnSpc>
                        <a:spcAft>
                          <a:spcPts val="0"/>
                        </a:spcAft>
                        <a:buFont typeface="Arial" panose="020B0604020202020204" pitchFamily="34" charset="0"/>
                        <a:buChar cha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Cambio de paradigma</a:t>
                      </a:r>
                    </a:p>
                    <a:p>
                      <a:pPr marL="444500" indent="-174625">
                        <a:lnSpc>
                          <a:spcPct val="112000"/>
                        </a:lnSpc>
                        <a:spcAft>
                          <a:spcPts val="0"/>
                        </a:spcAft>
                        <a:buFont typeface="Arial" panose="020B0604020202020204" pitchFamily="34" charset="0"/>
                        <a:buChar cha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Competitividad</a:t>
                      </a:r>
                    </a:p>
                    <a:p>
                      <a:pPr marL="444500" indent="-174625">
                        <a:lnSpc>
                          <a:spcPct val="112000"/>
                        </a:lnSpc>
                        <a:spcAft>
                          <a:spcPts val="0"/>
                        </a:spcAft>
                        <a:buFont typeface="Arial" panose="020B0604020202020204" pitchFamily="34" charset="0"/>
                        <a:buChar char="•"/>
                      </a:pPr>
                      <a:r>
                        <a:rPr lang="es-MX" sz="1200" b="0" dirty="0">
                          <a:effectLst/>
                          <a:latin typeface="Calibri" panose="020F0502020204030204" pitchFamily="34" charset="0"/>
                          <a:ea typeface="Calibri" panose="020F0502020204030204" pitchFamily="34" charset="0"/>
                          <a:cs typeface="Times New Roman" panose="02020603050405020304" pitchFamily="18" charset="0"/>
                        </a:rPr>
                        <a:t>Importación y exportación de combustibles</a:t>
                      </a: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44</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44</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46</a:t>
                      </a:r>
                    </a:p>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50</a:t>
                      </a:r>
                    </a:p>
                  </a:txBody>
                  <a:tcPr marL="59055" marR="59055" marT="29845" marB="29845">
                    <a:lnL>
                      <a:noFill/>
                    </a:lnL>
                    <a:lnR>
                      <a:noFill/>
                    </a:lnR>
                    <a:lnT>
                      <a:noFill/>
                    </a:lnT>
                    <a:lnB>
                      <a:noFill/>
                    </a:lnB>
                  </a:tcPr>
                </a:tc>
                <a:extLst>
                  <a:ext uri="{0D108BD9-81ED-4DB2-BD59-A6C34878D82A}">
                    <a16:rowId xmlns="" xmlns:a16="http://schemas.microsoft.com/office/drawing/2014/main" val="215869279"/>
                  </a:ext>
                </a:extLst>
              </a:tr>
              <a:tr h="493721">
                <a:tc>
                  <a:txBody>
                    <a:bodyPr/>
                    <a:lstStyle/>
                    <a:p>
                      <a:pPr marL="228600" indent="-228600">
                        <a:lnSpc>
                          <a:spcPct val="112000"/>
                        </a:lnSpc>
                        <a:spcAft>
                          <a:spcPts val="0"/>
                        </a:spcAft>
                        <a:buFont typeface="+mj-lt"/>
                        <a:buAutoNum type="arabicPeriod" startAt="11"/>
                      </a:pPr>
                      <a:r>
                        <a:rPr lang="es-MX" sz="1200" b="1"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Gestión de riesgos en los proyectos energéticos</a:t>
                      </a: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53</a:t>
                      </a:r>
                    </a:p>
                  </a:txBody>
                  <a:tcPr marL="59055" marR="59055" marT="29845" marB="29845">
                    <a:lnL>
                      <a:noFill/>
                    </a:lnL>
                    <a:lnR>
                      <a:noFill/>
                    </a:lnR>
                    <a:lnT>
                      <a:noFill/>
                    </a:lnT>
                    <a:lnB>
                      <a:noFill/>
                    </a:lnB>
                  </a:tcPr>
                </a:tc>
                <a:extLst>
                  <a:ext uri="{0D108BD9-81ED-4DB2-BD59-A6C34878D82A}">
                    <a16:rowId xmlns="" xmlns:a16="http://schemas.microsoft.com/office/drawing/2014/main" val="2404653601"/>
                  </a:ext>
                </a:extLst>
              </a:tr>
              <a:tr h="345848">
                <a:tc>
                  <a:txBody>
                    <a:bodyPr/>
                    <a:lstStyle/>
                    <a:p>
                      <a:pPr marL="228600" indent="-228600">
                        <a:lnSpc>
                          <a:spcPct val="112000"/>
                        </a:lnSpc>
                        <a:spcAft>
                          <a:spcPts val="0"/>
                        </a:spcAft>
                        <a:buFont typeface="+mj-lt"/>
                        <a:buAutoNum type="arabicPeriod" startAt="12"/>
                      </a:pPr>
                      <a:r>
                        <a:rPr lang="es-MX" sz="1200" b="1" kern="1200" baseline="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Consideraciones finales</a:t>
                      </a:r>
                    </a:p>
                  </a:txBody>
                  <a:tcPr marL="59055" marR="59055" marT="29845" marB="29845">
                    <a:lnL>
                      <a:noFill/>
                    </a:lnL>
                    <a:lnR>
                      <a:noFill/>
                    </a:lnR>
                    <a:lnT>
                      <a:noFill/>
                    </a:lnT>
                    <a:lnB>
                      <a:noFill/>
                    </a:lnB>
                  </a:tcPr>
                </a:tc>
                <a:tc>
                  <a:txBody>
                    <a:bodyPr/>
                    <a:lstStyle/>
                    <a:p>
                      <a:pPr algn="r">
                        <a:lnSpc>
                          <a:spcPct val="106000"/>
                        </a:lnSpc>
                        <a:spcAft>
                          <a:spcPts val="0"/>
                        </a:spcAft>
                      </a:pPr>
                      <a:r>
                        <a:rPr lang="es-MX" sz="1200" b="1" dirty="0">
                          <a:effectLst/>
                          <a:latin typeface="+mn-lt"/>
                          <a:ea typeface="Calibri" panose="020F0502020204030204" pitchFamily="34" charset="0"/>
                          <a:cs typeface="Times New Roman" panose="02020603050405020304" pitchFamily="18" charset="0"/>
                        </a:rPr>
                        <a:t>55</a:t>
                      </a:r>
                    </a:p>
                  </a:txBody>
                  <a:tcPr marL="59055" marR="59055" marT="29845" marB="29845">
                    <a:lnL>
                      <a:noFill/>
                    </a:lnL>
                    <a:lnR>
                      <a:noFill/>
                    </a:lnR>
                    <a:lnT>
                      <a:noFill/>
                    </a:lnT>
                    <a:lnB>
                      <a:noFill/>
                    </a:lnB>
                  </a:tcPr>
                </a:tc>
                <a:extLst>
                  <a:ext uri="{0D108BD9-81ED-4DB2-BD59-A6C34878D82A}">
                    <a16:rowId xmlns="" xmlns:a16="http://schemas.microsoft.com/office/drawing/2014/main" val="2412488546"/>
                  </a:ext>
                </a:extLst>
              </a:tr>
            </a:tbl>
          </a:graphicData>
        </a:graphic>
      </p:graphicFrame>
    </p:spTree>
    <p:extLst>
      <p:ext uri="{BB962C8B-B14F-4D97-AF65-F5344CB8AC3E}">
        <p14:creationId xmlns:p14="http://schemas.microsoft.com/office/powerpoint/2010/main" val="1561891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1720850" y="2941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
        <p:nvSpPr>
          <p:cNvPr id="6" name="5 CuadroTexto"/>
          <p:cNvSpPr txBox="1"/>
          <p:nvPr/>
        </p:nvSpPr>
        <p:spPr>
          <a:xfrm>
            <a:off x="609600" y="889311"/>
            <a:ext cx="8016240" cy="5355312"/>
          </a:xfrm>
          <a:prstGeom prst="rect">
            <a:avLst/>
          </a:prstGeom>
          <a:noFill/>
        </p:spPr>
        <p:txBody>
          <a:bodyPr wrap="square" rtlCol="0">
            <a:spAutoFit/>
          </a:bodyPr>
          <a:lstStyle/>
          <a:p>
            <a:pPr algn="just"/>
            <a:r>
              <a:rPr lang="es-MX" b="1" dirty="0"/>
              <a:t>Permisos y formatos de solicitud:</a:t>
            </a:r>
          </a:p>
          <a:p>
            <a:pPr marL="285750" indent="-285750" algn="just">
              <a:buFont typeface="Arial" panose="020B0604020202020204" pitchFamily="34" charset="0"/>
              <a:buChar char="•"/>
            </a:pPr>
            <a:r>
              <a:rPr lang="es-MX" dirty="0"/>
              <a:t>Transporte por ducto</a:t>
            </a:r>
          </a:p>
          <a:p>
            <a:pPr marL="285750" indent="-285750" algn="just">
              <a:buFont typeface="Arial" panose="020B0604020202020204" pitchFamily="34" charset="0"/>
              <a:buChar char="•"/>
            </a:pPr>
            <a:r>
              <a:rPr lang="es-MX" dirty="0"/>
              <a:t>Transporte por </a:t>
            </a:r>
            <a:r>
              <a:rPr lang="es-MX" dirty="0" err="1"/>
              <a:t>buquetanque</a:t>
            </a:r>
            <a:endParaRPr lang="es-MX" dirty="0"/>
          </a:p>
          <a:p>
            <a:pPr marL="285750" indent="-285750" algn="just">
              <a:buFont typeface="Arial" panose="020B0604020202020204" pitchFamily="34" charset="0"/>
              <a:buChar char="•"/>
            </a:pPr>
            <a:r>
              <a:rPr lang="es-MX" dirty="0"/>
              <a:t>Distribución por ducto</a:t>
            </a:r>
          </a:p>
          <a:p>
            <a:pPr marL="285750" indent="-285750" algn="just">
              <a:buFont typeface="Arial" panose="020B0604020202020204" pitchFamily="34" charset="0"/>
              <a:buChar char="•"/>
            </a:pPr>
            <a:r>
              <a:rPr lang="es-MX" dirty="0"/>
              <a:t>Distribución por medios distintos a ducto</a:t>
            </a:r>
          </a:p>
          <a:p>
            <a:pPr marL="285750" indent="-285750" algn="just">
              <a:buFont typeface="Arial" panose="020B0604020202020204" pitchFamily="34" charset="0"/>
              <a:buChar char="•"/>
            </a:pPr>
            <a:r>
              <a:rPr lang="es-MX" dirty="0"/>
              <a:t>Almacenamiento</a:t>
            </a:r>
          </a:p>
          <a:p>
            <a:pPr marL="285750" indent="-285750" algn="just">
              <a:buFont typeface="Arial" panose="020B0604020202020204" pitchFamily="34" charset="0"/>
              <a:buChar char="•"/>
            </a:pPr>
            <a:r>
              <a:rPr lang="es-MX" dirty="0"/>
              <a:t>Expendio de turbosina</a:t>
            </a:r>
          </a:p>
          <a:p>
            <a:pPr marL="285750" indent="-285750" algn="just">
              <a:buFont typeface="Arial" panose="020B0604020202020204" pitchFamily="34" charset="0"/>
              <a:buChar char="•"/>
            </a:pPr>
            <a:r>
              <a:rPr lang="es-MX" dirty="0"/>
              <a:t>Expendio de gasolina</a:t>
            </a:r>
          </a:p>
          <a:p>
            <a:pPr marL="285750" indent="-285750" algn="just">
              <a:buFont typeface="Arial" panose="020B0604020202020204" pitchFamily="34" charset="0"/>
              <a:buChar char="•"/>
            </a:pPr>
            <a:r>
              <a:rPr lang="es-MX" dirty="0"/>
              <a:t>Gestor de sistema integrado </a:t>
            </a:r>
          </a:p>
          <a:p>
            <a:pPr algn="just"/>
            <a:r>
              <a:rPr lang="es-MX" dirty="0"/>
              <a:t>Los formatos para la obtención del permiso están disponibles en la siguiente dirección electrónica</a:t>
            </a:r>
          </a:p>
          <a:p>
            <a:pPr algn="just"/>
            <a:r>
              <a:rPr lang="es-MX" dirty="0">
                <a:hlinkClick r:id="rId4"/>
              </a:rPr>
              <a:t>http://www.cre.gob.mx/petroliferos.html</a:t>
            </a:r>
            <a:endParaRPr lang="es-MX" dirty="0"/>
          </a:p>
          <a:p>
            <a:pPr algn="just"/>
            <a:endParaRPr lang="es-MX" dirty="0"/>
          </a:p>
          <a:p>
            <a:pPr algn="just"/>
            <a:r>
              <a:rPr lang="es-MX" dirty="0"/>
              <a:t>Para la obtención de los permisos se deberá presentar una solicitud a la CRE, que contenga los datos señalados en los artículos 50 y 51 de la Ley de Hidrocarburos y anexar la evaluación de impacto social a que se refiere el artículo 121 de la propia Ley, en adición a lo previsto por  las disposiciones administrativas de carácter general que se expidan conforme a lo previsto por los artículos 50, 51 y 121 de la Ley, para cada actividad </a:t>
            </a:r>
            <a:r>
              <a:rPr lang="es-MX" dirty="0" err="1"/>
              <a:t>permisionada</a:t>
            </a:r>
            <a:r>
              <a:rPr lang="es-MX" dirty="0"/>
              <a:t>.</a:t>
            </a:r>
          </a:p>
        </p:txBody>
      </p:sp>
    </p:spTree>
    <p:extLst>
      <p:ext uri="{BB962C8B-B14F-4D97-AF65-F5344CB8AC3E}">
        <p14:creationId xmlns:p14="http://schemas.microsoft.com/office/powerpoint/2010/main" val="36519799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1720850" y="2941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
        <p:nvSpPr>
          <p:cNvPr id="6" name="5 CuadroTexto"/>
          <p:cNvSpPr txBox="1"/>
          <p:nvPr/>
        </p:nvSpPr>
        <p:spPr>
          <a:xfrm>
            <a:off x="609600" y="889311"/>
            <a:ext cx="8016240" cy="646331"/>
          </a:xfrm>
          <a:prstGeom prst="rect">
            <a:avLst/>
          </a:prstGeom>
          <a:noFill/>
        </p:spPr>
        <p:txBody>
          <a:bodyPr wrap="square" rtlCol="0">
            <a:spAutoFit/>
          </a:bodyPr>
          <a:lstStyle/>
          <a:p>
            <a:pPr algn="just"/>
            <a:r>
              <a:rPr lang="es-MX" b="1" dirty="0"/>
              <a:t>Procedimiento para el trámite de permisos (</a:t>
            </a:r>
            <a:r>
              <a:rPr lang="es-MX" b="1" dirty="0">
                <a:ea typeface="Calibri"/>
                <a:cs typeface="Times New Roman"/>
              </a:rPr>
              <a:t>Artículo 45 del RATTLH)</a:t>
            </a:r>
            <a:endParaRPr lang="es-MX" dirty="0">
              <a:ea typeface="Calibri"/>
              <a:cs typeface="Times New Roman"/>
            </a:endParaRPr>
          </a:p>
          <a:p>
            <a:pPr algn="just"/>
            <a:endParaRPr lang="es-MX" dirty="0"/>
          </a:p>
        </p:txBody>
      </p:sp>
      <p:graphicFrame>
        <p:nvGraphicFramePr>
          <p:cNvPr id="3" name="2 Tabla"/>
          <p:cNvGraphicFramePr>
            <a:graphicFrameLocks noGrp="1"/>
          </p:cNvGraphicFramePr>
          <p:nvPr>
            <p:extLst>
              <p:ext uri="{D42A27DB-BD31-4B8C-83A1-F6EECF244321}">
                <p14:modId xmlns:p14="http://schemas.microsoft.com/office/powerpoint/2010/main" val="1594264511"/>
              </p:ext>
            </p:extLst>
          </p:nvPr>
        </p:nvGraphicFramePr>
        <p:xfrm>
          <a:off x="687982" y="1441533"/>
          <a:ext cx="7782560" cy="4581080"/>
        </p:xfrm>
        <a:graphic>
          <a:graphicData uri="http://schemas.openxmlformats.org/drawingml/2006/table">
            <a:tbl>
              <a:tblPr firstRow="1" firstCol="1" bandRow="1"/>
              <a:tblGrid>
                <a:gridCol w="4517145">
                  <a:extLst>
                    <a:ext uri="{9D8B030D-6E8A-4147-A177-3AD203B41FA5}">
                      <a16:colId xmlns="" xmlns:a16="http://schemas.microsoft.com/office/drawing/2014/main" val="20000"/>
                    </a:ext>
                  </a:extLst>
                </a:gridCol>
                <a:gridCol w="3265415">
                  <a:extLst>
                    <a:ext uri="{9D8B030D-6E8A-4147-A177-3AD203B41FA5}">
                      <a16:colId xmlns="" xmlns:a16="http://schemas.microsoft.com/office/drawing/2014/main" val="20001"/>
                    </a:ext>
                  </a:extLst>
                </a:gridCol>
              </a:tblGrid>
              <a:tr h="214257">
                <a:tc>
                  <a:txBody>
                    <a:bodyPr/>
                    <a:lstStyle/>
                    <a:p>
                      <a:pPr algn="ctr">
                        <a:lnSpc>
                          <a:spcPct val="115000"/>
                        </a:lnSpc>
                        <a:spcAft>
                          <a:spcPts val="0"/>
                        </a:spcAft>
                      </a:pPr>
                      <a:r>
                        <a:rPr lang="es-MX" sz="1400" b="1" dirty="0">
                          <a:effectLst/>
                          <a:latin typeface="+mn-lt"/>
                          <a:ea typeface="Calibri"/>
                          <a:cs typeface="Times New Roman"/>
                        </a:rPr>
                        <a:t>Actividad</a:t>
                      </a:r>
                      <a:endParaRPr lang="es-MX" sz="1400" dirty="0">
                        <a:effectLst/>
                        <a:latin typeface="+mn-lt"/>
                        <a:ea typeface="Calibri"/>
                        <a:cs typeface="Times New Roman"/>
                      </a:endParaRP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MX" sz="1400" b="1" dirty="0">
                          <a:effectLst/>
                          <a:latin typeface="+mn-lt"/>
                          <a:ea typeface="Calibri"/>
                          <a:cs typeface="Times New Roman"/>
                        </a:rPr>
                        <a:t>Tiempo</a:t>
                      </a:r>
                      <a:endParaRPr lang="es-MX" sz="1400" dirty="0">
                        <a:effectLst/>
                        <a:latin typeface="+mn-lt"/>
                        <a:ea typeface="Calibri"/>
                        <a:cs typeface="Times New Roman"/>
                      </a:endParaRP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873227">
                <a:tc>
                  <a:txBody>
                    <a:bodyPr/>
                    <a:lstStyle/>
                    <a:p>
                      <a:pPr>
                        <a:lnSpc>
                          <a:spcPct val="100000"/>
                        </a:lnSpc>
                        <a:spcAft>
                          <a:spcPts val="0"/>
                        </a:spcAft>
                      </a:pPr>
                      <a:r>
                        <a:rPr lang="es-MX" sz="1400" b="1" dirty="0">
                          <a:effectLst/>
                          <a:latin typeface="+mn-lt"/>
                          <a:ea typeface="Calibri"/>
                          <a:cs typeface="Times New Roman"/>
                        </a:rPr>
                        <a:t>Admisión a trámite de la solicitud </a:t>
                      </a:r>
                      <a:endParaRPr lang="es-MX" sz="1400" dirty="0">
                        <a:effectLst/>
                        <a:latin typeface="+mn-lt"/>
                        <a:ea typeface="Calibri"/>
                        <a:cs typeface="Times New Roman"/>
                      </a:endParaRP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MX" sz="1400" dirty="0">
                          <a:effectLst/>
                          <a:latin typeface="+mn-lt"/>
                          <a:ea typeface="Calibri"/>
                          <a:cs typeface="Times New Roman"/>
                        </a:rPr>
                        <a:t>10 días siguientes a la recepción (transcurrido dicho plazo sin que medie un requerimiento, la solicitud se tendrá por admitida).</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51666">
                <a:tc>
                  <a:txBody>
                    <a:bodyPr/>
                    <a:lstStyle/>
                    <a:p>
                      <a:pPr algn="just">
                        <a:lnSpc>
                          <a:spcPct val="100000"/>
                        </a:lnSpc>
                        <a:spcAft>
                          <a:spcPts val="0"/>
                        </a:spcAft>
                      </a:pPr>
                      <a:r>
                        <a:rPr lang="es-MX" sz="1400" dirty="0">
                          <a:effectLst/>
                          <a:latin typeface="+mn-lt"/>
                          <a:ea typeface="Calibri"/>
                          <a:cs typeface="Times New Roman"/>
                        </a:rPr>
                        <a:t>Requerimiento al </a:t>
                      </a:r>
                      <a:r>
                        <a:rPr lang="es-MX" sz="1400" dirty="0" err="1">
                          <a:effectLst/>
                          <a:latin typeface="+mn-lt"/>
                          <a:ea typeface="Calibri"/>
                          <a:cs typeface="Times New Roman"/>
                        </a:rPr>
                        <a:t>promovente</a:t>
                      </a:r>
                      <a:r>
                        <a:rPr lang="es-MX" sz="1400" dirty="0">
                          <a:effectLst/>
                          <a:latin typeface="+mn-lt"/>
                          <a:ea typeface="Calibri"/>
                          <a:cs typeface="Times New Roman"/>
                        </a:rPr>
                        <a:t> por omisión de requisitos (si no se desahogue el requerimiento en el plazo otorgado se tendrá por no admitida la solicitud)</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MX" sz="1400" dirty="0">
                          <a:effectLst/>
                          <a:latin typeface="+mn-lt"/>
                          <a:ea typeface="Calibri"/>
                          <a:cs typeface="Times New Roman"/>
                        </a:rPr>
                        <a:t>Dentro de los 10 días siguientes a la notificación del requerimiento.</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430105">
                <a:tc>
                  <a:txBody>
                    <a:bodyPr/>
                    <a:lstStyle/>
                    <a:p>
                      <a:pPr>
                        <a:lnSpc>
                          <a:spcPct val="100000"/>
                        </a:lnSpc>
                        <a:spcAft>
                          <a:spcPts val="0"/>
                        </a:spcAft>
                      </a:pPr>
                      <a:r>
                        <a:rPr lang="es-MX" sz="1400" b="1">
                          <a:effectLst/>
                          <a:latin typeface="+mn-lt"/>
                          <a:ea typeface="Calibri"/>
                          <a:cs typeface="Times New Roman"/>
                        </a:rPr>
                        <a:t>Análisis y evaluación de la solicitud</a:t>
                      </a:r>
                      <a:endParaRPr lang="es-MX" sz="1400">
                        <a:effectLst/>
                        <a:latin typeface="+mn-lt"/>
                        <a:ea typeface="Calibri"/>
                        <a:cs typeface="Times New Roman"/>
                      </a:endParaRP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MX" sz="1400" dirty="0">
                          <a:effectLst/>
                          <a:latin typeface="+mn-lt"/>
                          <a:ea typeface="Calibri"/>
                          <a:cs typeface="Times New Roman"/>
                        </a:rPr>
                        <a:t>Plazo de 90 días para resolver lo conducente</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316348">
                <a:tc>
                  <a:txBody>
                    <a:bodyPr/>
                    <a:lstStyle/>
                    <a:p>
                      <a:pPr algn="just">
                        <a:lnSpc>
                          <a:spcPct val="100000"/>
                        </a:lnSpc>
                        <a:spcAft>
                          <a:spcPts val="0"/>
                        </a:spcAft>
                      </a:pPr>
                      <a:r>
                        <a:rPr lang="es-MX" sz="1400" dirty="0">
                          <a:effectLst/>
                          <a:latin typeface="+mn-lt"/>
                          <a:ea typeface="Calibri"/>
                          <a:cs typeface="Times New Roman"/>
                        </a:rPr>
                        <a:t>Prevención al interesado durante los primeros 30 días del plazo de análisis y evaluación de la solicitud</a:t>
                      </a:r>
                      <a:r>
                        <a:rPr lang="es-MX" sz="1400" baseline="0" dirty="0">
                          <a:effectLst/>
                          <a:latin typeface="+mn-lt"/>
                          <a:ea typeface="Calibri"/>
                          <a:cs typeface="Times New Roman"/>
                        </a:rPr>
                        <a:t> (e</a:t>
                      </a:r>
                      <a:r>
                        <a:rPr lang="es-MX" sz="1400" dirty="0">
                          <a:effectLst/>
                          <a:latin typeface="+mn-lt"/>
                          <a:ea typeface="Calibri"/>
                          <a:cs typeface="Times New Roman"/>
                        </a:rPr>
                        <a:t>l plazo de emisión de la resolución se reanudará a partir del día hábil inmediato siguiente a aquél en que el interesado desahogue la prevención. Si transcurre dicho plazo sin desahogo de la prevención se desechará la misma).</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MX" sz="1400" dirty="0">
                          <a:effectLst/>
                          <a:latin typeface="+mn-lt"/>
                          <a:ea typeface="Calibri"/>
                          <a:cs typeface="Times New Roman"/>
                        </a:rPr>
                        <a:t>Dentro de  los 30 días contados a partir de que surta efectos la notificación, subsane cualquier omisión o deficiencia en la información o documentación presentada</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0643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400" dirty="0">
                          <a:effectLst/>
                          <a:latin typeface="+mn-lt"/>
                          <a:ea typeface="Calibri"/>
                          <a:cs typeface="Times New Roman"/>
                        </a:rPr>
                        <a:t>Requerir información complementaria, realizar investigaciones, recabar información de otras fuentes, efectuar consultas con los gobiernos estatales y municipales, y celebrar audiencias </a:t>
                      </a:r>
                    </a:p>
                  </a:txBody>
                  <a:tcPr marL="48372" marR="48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s-MX" sz="1400" dirty="0">
                          <a:effectLst/>
                          <a:latin typeface="+mn-lt"/>
                          <a:ea typeface="Calibri"/>
                          <a:cs typeface="Times New Roman"/>
                        </a:rPr>
                        <a:t>En cualquier momento del procedimiento</a:t>
                      </a:r>
                    </a:p>
                  </a:txBody>
                  <a:tcPr marL="48372" marR="48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4" name="Rectangle 1"/>
          <p:cNvSpPr>
            <a:spLocks noChangeArrowheads="1"/>
          </p:cNvSpPr>
          <p:nvPr/>
        </p:nvSpPr>
        <p:spPr bwMode="auto">
          <a:xfrm>
            <a:off x="2560638" y="16875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6903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1720850" y="2941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
        <p:nvSpPr>
          <p:cNvPr id="6" name="5 CuadroTexto"/>
          <p:cNvSpPr txBox="1"/>
          <p:nvPr/>
        </p:nvSpPr>
        <p:spPr>
          <a:xfrm>
            <a:off x="609600" y="889311"/>
            <a:ext cx="8016240" cy="5601533"/>
          </a:xfrm>
          <a:prstGeom prst="rect">
            <a:avLst/>
          </a:prstGeom>
          <a:noFill/>
        </p:spPr>
        <p:txBody>
          <a:bodyPr wrap="square" rtlCol="0">
            <a:spAutoFit/>
          </a:bodyPr>
          <a:lstStyle/>
          <a:p>
            <a:pPr algn="just"/>
            <a:r>
              <a:rPr lang="es-MX" b="1" dirty="0"/>
              <a:t>Importación y exportación de hidrocarburos</a:t>
            </a:r>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sz="800" dirty="0"/>
          </a:p>
          <a:p>
            <a:pPr algn="just"/>
            <a:r>
              <a:rPr lang="es-MX" sz="1600" dirty="0"/>
              <a:t>Los interesados que hayan obtenido un Permiso Previo con una vigencia de 20 años, deberán presentar trimestralmente y por medios electrónicos a la SENER la siguiente información relacionada con el permiso otorgado:</a:t>
            </a:r>
          </a:p>
          <a:p>
            <a:pPr algn="just"/>
            <a:r>
              <a:rPr lang="es-MX" sz="1600" dirty="0"/>
              <a:t>I. País(es) de origen o destino;</a:t>
            </a:r>
          </a:p>
          <a:p>
            <a:pPr algn="just"/>
            <a:r>
              <a:rPr lang="es-MX" sz="1600" dirty="0"/>
              <a:t>II. Punto(s) de entrada o salida del país;</a:t>
            </a:r>
          </a:p>
          <a:p>
            <a:pPr algn="just"/>
            <a:r>
              <a:rPr lang="es-MX" sz="1600" dirty="0"/>
              <a:t>III. Volumen(es) que entraron o salieron del país a través de cada uno de los puntos de entrada o salida;</a:t>
            </a:r>
          </a:p>
          <a:p>
            <a:pPr algn="just"/>
            <a:r>
              <a:rPr lang="es-MX" sz="1600" dirty="0"/>
              <a:t>IV. En caso de importación, proveedor(es) de los Hidrocarburos o Petrolíferos, y en caso de exportación, comprador(es) de los mismos, y</a:t>
            </a:r>
          </a:p>
          <a:p>
            <a:pPr algn="just"/>
            <a:r>
              <a:rPr lang="es-MX" sz="1600" dirty="0"/>
              <a:t>V. En el caso de las importaciones, área(s) geográfica(s) o región(es) abastecida(s).</a:t>
            </a:r>
          </a:p>
        </p:txBody>
      </p:sp>
      <p:graphicFrame>
        <p:nvGraphicFramePr>
          <p:cNvPr id="4" name="3 Tabla"/>
          <p:cNvGraphicFramePr>
            <a:graphicFrameLocks noGrp="1"/>
          </p:cNvGraphicFramePr>
          <p:nvPr>
            <p:extLst>
              <p:ext uri="{D42A27DB-BD31-4B8C-83A1-F6EECF244321}">
                <p14:modId xmlns:p14="http://schemas.microsoft.com/office/powerpoint/2010/main" val="2987072488"/>
              </p:ext>
            </p:extLst>
          </p:nvPr>
        </p:nvGraphicFramePr>
        <p:xfrm>
          <a:off x="741680" y="1242886"/>
          <a:ext cx="7752080" cy="2523744"/>
        </p:xfrm>
        <a:graphic>
          <a:graphicData uri="http://schemas.openxmlformats.org/drawingml/2006/table">
            <a:tbl>
              <a:tblPr firstRow="1" firstCol="1" bandRow="1"/>
              <a:tblGrid>
                <a:gridCol w="5344160">
                  <a:extLst>
                    <a:ext uri="{9D8B030D-6E8A-4147-A177-3AD203B41FA5}">
                      <a16:colId xmlns="" xmlns:a16="http://schemas.microsoft.com/office/drawing/2014/main" val="20000"/>
                    </a:ext>
                  </a:extLst>
                </a:gridCol>
                <a:gridCol w="2407920">
                  <a:extLst>
                    <a:ext uri="{9D8B030D-6E8A-4147-A177-3AD203B41FA5}">
                      <a16:colId xmlns="" xmlns:a16="http://schemas.microsoft.com/office/drawing/2014/main" val="20001"/>
                    </a:ext>
                  </a:extLst>
                </a:gridCol>
              </a:tblGrid>
              <a:tr h="0">
                <a:tc>
                  <a:txBody>
                    <a:bodyPr/>
                    <a:lstStyle/>
                    <a:p>
                      <a:pPr algn="ctr">
                        <a:lnSpc>
                          <a:spcPct val="115000"/>
                        </a:lnSpc>
                        <a:spcAft>
                          <a:spcPts val="0"/>
                        </a:spcAft>
                      </a:pPr>
                      <a:r>
                        <a:rPr lang="es-MX" sz="1600" b="1" dirty="0">
                          <a:effectLst/>
                          <a:latin typeface="+mn-lt"/>
                          <a:ea typeface="Calibri"/>
                          <a:cs typeface="Times New Roman"/>
                        </a:rPr>
                        <a:t>Documento Requerido</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lnSpc>
                          <a:spcPct val="115000"/>
                        </a:lnSpc>
                        <a:spcAft>
                          <a:spcPts val="0"/>
                        </a:spcAft>
                      </a:pPr>
                      <a:r>
                        <a:rPr lang="es-MX" sz="1600" b="1">
                          <a:effectLst/>
                          <a:latin typeface="+mn-lt"/>
                          <a:ea typeface="Calibri"/>
                          <a:cs typeface="Times New Roman"/>
                        </a:rPr>
                        <a:t>Presentación</a:t>
                      </a:r>
                      <a:endParaRPr lang="es-MX" sz="16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 xmlns:a16="http://schemas.microsoft.com/office/drawing/2014/main" val="10000"/>
                  </a:ext>
                </a:extLst>
              </a:tr>
              <a:tr h="0">
                <a:tc>
                  <a:txBody>
                    <a:bodyPr/>
                    <a:lstStyle/>
                    <a:p>
                      <a:pPr algn="just">
                        <a:lnSpc>
                          <a:spcPct val="115000"/>
                        </a:lnSpc>
                        <a:spcAft>
                          <a:spcPts val="0"/>
                        </a:spcAft>
                      </a:pPr>
                      <a:r>
                        <a:rPr lang="es-MX" sz="1600" dirty="0">
                          <a:effectLst/>
                          <a:latin typeface="+mn-lt"/>
                          <a:ea typeface="Calibri"/>
                          <a:cs typeface="Times New Roman"/>
                        </a:rPr>
                        <a:t>Los contratos de largo plazo de suministro de Hidrocarburos o Petrolíferos o aquellos que acrediten el mercado de destino al que pretende exportar, según sea el caso.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a:effectLst/>
                          <a:latin typeface="+mn-lt"/>
                          <a:ea typeface="Calibri"/>
                          <a:cs typeface="Times New Roman"/>
                        </a:rPr>
                        <a:t>Original y copia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algn="just">
                        <a:lnSpc>
                          <a:spcPct val="115000"/>
                        </a:lnSpc>
                        <a:spcAft>
                          <a:spcPts val="0"/>
                        </a:spcAft>
                      </a:pPr>
                      <a:r>
                        <a:rPr lang="es-MX" sz="1600" dirty="0">
                          <a:effectLst/>
                          <a:latin typeface="+mn-lt"/>
                          <a:ea typeface="Calibri"/>
                          <a:cs typeface="Times New Roman"/>
                        </a:rPr>
                        <a:t>El permiso de la actividad en la industria de Hidrocarburos correspondiente, otorgado por la SENER o la Comisión Reguladora de Energía conforme a lo dispuesto por el artículo 48 fracciones I y II de la Ley de Hidrocarburos, según sea el caso.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a:effectLst/>
                          <a:latin typeface="+mn-lt"/>
                          <a:ea typeface="Calibri"/>
                          <a:cs typeface="Times New Roman"/>
                        </a:rPr>
                        <a:t>Original y copia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315903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
          <p:cNvSpPr>
            <a:spLocks noChangeArrowheads="1"/>
          </p:cNvSpPr>
          <p:nvPr/>
        </p:nvSpPr>
        <p:spPr bwMode="auto">
          <a:xfrm>
            <a:off x="1720850" y="2941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
        <p:nvSpPr>
          <p:cNvPr id="6" name="5 CuadroTexto"/>
          <p:cNvSpPr txBox="1"/>
          <p:nvPr/>
        </p:nvSpPr>
        <p:spPr>
          <a:xfrm>
            <a:off x="1012052" y="889311"/>
            <a:ext cx="7119891" cy="5216813"/>
          </a:xfrm>
          <a:prstGeom prst="rect">
            <a:avLst/>
          </a:prstGeom>
          <a:noFill/>
        </p:spPr>
        <p:txBody>
          <a:bodyPr wrap="square" rtlCol="0">
            <a:spAutoFit/>
          </a:bodyPr>
          <a:lstStyle/>
          <a:p>
            <a:pPr algn="just"/>
            <a:r>
              <a:rPr lang="es-MX" b="1" dirty="0"/>
              <a:t>Permiso para el Tratamiento y Refinación del Petróleo</a:t>
            </a:r>
          </a:p>
          <a:p>
            <a:pPr algn="just"/>
            <a:endParaRPr lang="es-MX" dirty="0"/>
          </a:p>
          <a:p>
            <a:pPr algn="just"/>
            <a:r>
              <a:rPr lang="es-MX" dirty="0"/>
              <a:t>El 19 de noviembre de 2015 se publicaron en el DOF las “Disposiciones administrativas de carácter general que establecen los modelos de los títulos de permisos en materia de </a:t>
            </a:r>
            <a:r>
              <a:rPr lang="es-MX" b="1" dirty="0"/>
              <a:t>tratamiento y refinación de petróleo</a:t>
            </a:r>
            <a:r>
              <a:rPr lang="es-MX" dirty="0"/>
              <a:t>, así como de procesamiento de gas natural”.</a:t>
            </a:r>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endParaRPr lang="es-MX" dirty="0"/>
          </a:p>
          <a:p>
            <a:pPr algn="just"/>
            <a:r>
              <a:rPr lang="es-MX" sz="900" dirty="0"/>
              <a:t>* Fuente: Secretaría de Energía. http://www.gob.mx/cms/uploads/attachment/file/44407/Lista_de_Admision_de_permisos_de_refinacion-DGP.pdf</a:t>
            </a:r>
          </a:p>
        </p:txBody>
      </p:sp>
      <p:graphicFrame>
        <p:nvGraphicFramePr>
          <p:cNvPr id="3" name="2 Tabla"/>
          <p:cNvGraphicFramePr>
            <a:graphicFrameLocks noGrp="1"/>
          </p:cNvGraphicFramePr>
          <p:nvPr>
            <p:extLst>
              <p:ext uri="{D42A27DB-BD31-4B8C-83A1-F6EECF244321}">
                <p14:modId xmlns:p14="http://schemas.microsoft.com/office/powerpoint/2010/main" val="2783655206"/>
              </p:ext>
            </p:extLst>
          </p:nvPr>
        </p:nvGraphicFramePr>
        <p:xfrm>
          <a:off x="1012053" y="3230150"/>
          <a:ext cx="7390266" cy="2243328"/>
        </p:xfrm>
        <a:graphic>
          <a:graphicData uri="http://schemas.openxmlformats.org/drawingml/2006/table">
            <a:tbl>
              <a:tblPr firstRow="1" firstCol="1" bandRow="1">
                <a:tableStyleId>{5C22544A-7EE6-4342-B048-85BDC9FD1C3A}</a:tableStyleId>
              </a:tblPr>
              <a:tblGrid>
                <a:gridCol w="439270">
                  <a:extLst>
                    <a:ext uri="{9D8B030D-6E8A-4147-A177-3AD203B41FA5}">
                      <a16:colId xmlns="" xmlns:a16="http://schemas.microsoft.com/office/drawing/2014/main" val="20000"/>
                    </a:ext>
                  </a:extLst>
                </a:gridCol>
                <a:gridCol w="1748854">
                  <a:extLst>
                    <a:ext uri="{9D8B030D-6E8A-4147-A177-3AD203B41FA5}">
                      <a16:colId xmlns="" xmlns:a16="http://schemas.microsoft.com/office/drawing/2014/main" val="20001"/>
                    </a:ext>
                  </a:extLst>
                </a:gridCol>
                <a:gridCol w="3269848">
                  <a:extLst>
                    <a:ext uri="{9D8B030D-6E8A-4147-A177-3AD203B41FA5}">
                      <a16:colId xmlns="" xmlns:a16="http://schemas.microsoft.com/office/drawing/2014/main" val="20002"/>
                    </a:ext>
                  </a:extLst>
                </a:gridCol>
                <a:gridCol w="1932294">
                  <a:extLst>
                    <a:ext uri="{9D8B030D-6E8A-4147-A177-3AD203B41FA5}">
                      <a16:colId xmlns="" xmlns:a16="http://schemas.microsoft.com/office/drawing/2014/main" val="20003"/>
                    </a:ext>
                  </a:extLst>
                </a:gridCol>
              </a:tblGrid>
              <a:tr h="0">
                <a:tc gridSpan="4">
                  <a:txBody>
                    <a:bodyPr/>
                    <a:lstStyle/>
                    <a:p>
                      <a:pPr algn="ctr">
                        <a:lnSpc>
                          <a:spcPct val="115000"/>
                        </a:lnSpc>
                        <a:spcAft>
                          <a:spcPts val="0"/>
                        </a:spcAft>
                      </a:pPr>
                      <a:r>
                        <a:rPr lang="es-MX" sz="1600" dirty="0">
                          <a:effectLst/>
                        </a:rPr>
                        <a:t>Solicitudes de permiso para la Refinación del Petróleo*</a:t>
                      </a:r>
                      <a:endParaRPr lang="es-MX" sz="1600" dirty="0">
                        <a:effectLst/>
                        <a:latin typeface="Arial"/>
                        <a:ea typeface="Calibri"/>
                        <a:cs typeface="Times New Roman"/>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 xmlns:a16="http://schemas.microsoft.com/office/drawing/2014/main" val="10000"/>
                  </a:ext>
                </a:extLst>
              </a:tr>
              <a:tr h="0">
                <a:tc gridSpan="2">
                  <a:txBody>
                    <a:bodyPr/>
                    <a:lstStyle/>
                    <a:p>
                      <a:pPr algn="ctr">
                        <a:lnSpc>
                          <a:spcPct val="115000"/>
                        </a:lnSpc>
                        <a:spcAft>
                          <a:spcPts val="0"/>
                        </a:spcAft>
                      </a:pPr>
                      <a:r>
                        <a:rPr lang="es-MX" sz="1600" dirty="0">
                          <a:effectLst/>
                        </a:rPr>
                        <a:t>Solicitante</a:t>
                      </a:r>
                      <a:endParaRPr lang="es-MX" sz="1600" dirty="0">
                        <a:effectLst/>
                        <a:latin typeface="Arial"/>
                        <a:ea typeface="Calibri"/>
                        <a:cs typeface="Times New Roman"/>
                      </a:endParaRPr>
                    </a:p>
                  </a:txBody>
                  <a:tcPr marL="68580" marR="68580" marT="0" marB="0"/>
                </a:tc>
                <a:tc hMerge="1">
                  <a:txBody>
                    <a:bodyPr/>
                    <a:lstStyle/>
                    <a:p>
                      <a:endParaRPr lang="es-MX"/>
                    </a:p>
                  </a:txBody>
                  <a:tcPr/>
                </a:tc>
                <a:tc>
                  <a:txBody>
                    <a:bodyPr/>
                    <a:lstStyle/>
                    <a:p>
                      <a:pPr algn="ctr">
                        <a:lnSpc>
                          <a:spcPct val="115000"/>
                        </a:lnSpc>
                        <a:spcAft>
                          <a:spcPts val="0"/>
                        </a:spcAft>
                      </a:pPr>
                      <a:r>
                        <a:rPr lang="es-MX" sz="1600">
                          <a:effectLst/>
                        </a:rPr>
                        <a:t>Instalación</a:t>
                      </a:r>
                      <a:endParaRPr lang="es-MX" sz="160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a:effectLst/>
                        </a:rPr>
                        <a:t>Fecha de Admisión</a:t>
                      </a:r>
                      <a:endParaRPr lang="es-MX" sz="1600">
                        <a:effectLst/>
                        <a:latin typeface="Arial"/>
                        <a:ea typeface="Calibri"/>
                        <a:cs typeface="Times New Roman"/>
                      </a:endParaRPr>
                    </a:p>
                  </a:txBody>
                  <a:tcPr marL="68580" marR="68580" marT="0" marB="0"/>
                </a:tc>
                <a:extLst>
                  <a:ext uri="{0D108BD9-81ED-4DB2-BD59-A6C34878D82A}">
                    <a16:rowId xmlns="" xmlns:a16="http://schemas.microsoft.com/office/drawing/2014/main" val="10001"/>
                  </a:ext>
                </a:extLst>
              </a:tr>
              <a:tr h="0">
                <a:tc>
                  <a:txBody>
                    <a:bodyPr/>
                    <a:lstStyle/>
                    <a:p>
                      <a:pPr>
                        <a:lnSpc>
                          <a:spcPct val="115000"/>
                        </a:lnSpc>
                        <a:spcAft>
                          <a:spcPts val="0"/>
                        </a:spcAft>
                      </a:pPr>
                      <a:r>
                        <a:rPr lang="es-MX" sz="1100">
                          <a:effectLst/>
                        </a:rPr>
                        <a:t>1</a:t>
                      </a:r>
                      <a:endParaRPr lang="es-MX" sz="1100">
                        <a:effectLst/>
                        <a:latin typeface="Arial"/>
                        <a:ea typeface="Calibri"/>
                        <a:cs typeface="Times New Roman"/>
                      </a:endParaRPr>
                    </a:p>
                  </a:txBody>
                  <a:tcPr marL="68580" marR="68580" marT="0" marB="0"/>
                </a:tc>
                <a:tc>
                  <a:txBody>
                    <a:bodyPr/>
                    <a:lstStyle/>
                    <a:p>
                      <a:pPr>
                        <a:lnSpc>
                          <a:spcPct val="115000"/>
                        </a:lnSpc>
                        <a:spcAft>
                          <a:spcPts val="0"/>
                        </a:spcAft>
                      </a:pPr>
                      <a:r>
                        <a:rPr lang="es-MX" sz="1600" dirty="0">
                          <a:effectLst/>
                        </a:rPr>
                        <a:t>Pemex Refinación</a:t>
                      </a:r>
                      <a:endParaRPr lang="es-MX" sz="1600" dirty="0">
                        <a:effectLst/>
                        <a:latin typeface="Arial"/>
                        <a:ea typeface="Calibri"/>
                        <a:cs typeface="Times New Roman"/>
                      </a:endParaRPr>
                    </a:p>
                  </a:txBody>
                  <a:tcPr marL="68580" marR="68580" marT="0" marB="0"/>
                </a:tc>
                <a:tc>
                  <a:txBody>
                    <a:bodyPr/>
                    <a:lstStyle/>
                    <a:p>
                      <a:pPr>
                        <a:lnSpc>
                          <a:spcPct val="115000"/>
                        </a:lnSpc>
                        <a:spcAft>
                          <a:spcPts val="0"/>
                        </a:spcAft>
                      </a:pPr>
                      <a:r>
                        <a:rPr lang="es-MX" sz="1600">
                          <a:effectLst/>
                        </a:rPr>
                        <a:t>Refinería Miguel Hidalgo</a:t>
                      </a:r>
                      <a:endParaRPr lang="es-MX" sz="160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a:effectLst/>
                        </a:rPr>
                        <a:t>13/03/2015</a:t>
                      </a:r>
                      <a:endParaRPr lang="es-MX" sz="1600">
                        <a:effectLst/>
                        <a:latin typeface="Arial"/>
                        <a:ea typeface="Calibri"/>
                        <a:cs typeface="Times New Roman"/>
                      </a:endParaRPr>
                    </a:p>
                  </a:txBody>
                  <a:tcPr marL="68580" marR="68580" marT="0" marB="0"/>
                </a:tc>
                <a:extLst>
                  <a:ext uri="{0D108BD9-81ED-4DB2-BD59-A6C34878D82A}">
                    <a16:rowId xmlns="" xmlns:a16="http://schemas.microsoft.com/office/drawing/2014/main" val="10002"/>
                  </a:ext>
                </a:extLst>
              </a:tr>
              <a:tr h="0">
                <a:tc>
                  <a:txBody>
                    <a:bodyPr/>
                    <a:lstStyle/>
                    <a:p>
                      <a:pPr>
                        <a:lnSpc>
                          <a:spcPct val="115000"/>
                        </a:lnSpc>
                        <a:spcAft>
                          <a:spcPts val="0"/>
                        </a:spcAft>
                      </a:pPr>
                      <a:r>
                        <a:rPr lang="es-MX" sz="1100">
                          <a:effectLst/>
                        </a:rPr>
                        <a:t>2</a:t>
                      </a:r>
                      <a:endParaRPr lang="es-MX" sz="1100">
                        <a:effectLst/>
                        <a:latin typeface="Arial"/>
                        <a:ea typeface="Calibri"/>
                        <a:cs typeface="Times New Roman"/>
                      </a:endParaRPr>
                    </a:p>
                  </a:txBody>
                  <a:tcPr marL="68580" marR="68580" marT="0" marB="0"/>
                </a:tc>
                <a:tc>
                  <a:txBody>
                    <a:bodyPr/>
                    <a:lstStyle/>
                    <a:p>
                      <a:pPr>
                        <a:lnSpc>
                          <a:spcPct val="115000"/>
                        </a:lnSpc>
                        <a:spcAft>
                          <a:spcPts val="0"/>
                        </a:spcAft>
                      </a:pPr>
                      <a:r>
                        <a:rPr lang="es-MX" sz="1600" dirty="0">
                          <a:effectLst/>
                        </a:rPr>
                        <a:t>Pemex Refinación</a:t>
                      </a:r>
                      <a:endParaRPr lang="es-MX" sz="1600" dirty="0">
                        <a:effectLst/>
                        <a:latin typeface="Arial"/>
                        <a:ea typeface="Calibri"/>
                        <a:cs typeface="Times New Roman"/>
                      </a:endParaRPr>
                    </a:p>
                  </a:txBody>
                  <a:tcPr marL="68580" marR="68580" marT="0" marB="0"/>
                </a:tc>
                <a:tc>
                  <a:txBody>
                    <a:bodyPr/>
                    <a:lstStyle/>
                    <a:p>
                      <a:pPr>
                        <a:lnSpc>
                          <a:spcPct val="115000"/>
                        </a:lnSpc>
                        <a:spcAft>
                          <a:spcPts val="0"/>
                        </a:spcAft>
                      </a:pPr>
                      <a:r>
                        <a:rPr lang="es-MX" sz="1600">
                          <a:effectLst/>
                        </a:rPr>
                        <a:t>Refinería Ing. Antonio M. Amor</a:t>
                      </a:r>
                      <a:endParaRPr lang="es-MX" sz="160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a:effectLst/>
                        </a:rPr>
                        <a:t>13/03/2015</a:t>
                      </a:r>
                      <a:endParaRPr lang="es-MX" sz="1600">
                        <a:effectLst/>
                        <a:latin typeface="Arial"/>
                        <a:ea typeface="Calibri"/>
                        <a:cs typeface="Times New Roman"/>
                      </a:endParaRPr>
                    </a:p>
                  </a:txBody>
                  <a:tcPr marL="68580" marR="68580" marT="0" marB="0"/>
                </a:tc>
                <a:extLst>
                  <a:ext uri="{0D108BD9-81ED-4DB2-BD59-A6C34878D82A}">
                    <a16:rowId xmlns="" xmlns:a16="http://schemas.microsoft.com/office/drawing/2014/main" val="10003"/>
                  </a:ext>
                </a:extLst>
              </a:tr>
              <a:tr h="0">
                <a:tc>
                  <a:txBody>
                    <a:bodyPr/>
                    <a:lstStyle/>
                    <a:p>
                      <a:pPr>
                        <a:lnSpc>
                          <a:spcPct val="115000"/>
                        </a:lnSpc>
                        <a:spcAft>
                          <a:spcPts val="0"/>
                        </a:spcAft>
                      </a:pPr>
                      <a:r>
                        <a:rPr lang="es-MX" sz="1100">
                          <a:effectLst/>
                        </a:rPr>
                        <a:t>3</a:t>
                      </a:r>
                      <a:endParaRPr lang="es-MX" sz="1100">
                        <a:effectLst/>
                        <a:latin typeface="Arial"/>
                        <a:ea typeface="Calibri"/>
                        <a:cs typeface="Times New Roman"/>
                      </a:endParaRPr>
                    </a:p>
                  </a:txBody>
                  <a:tcPr marL="68580" marR="68580" marT="0" marB="0"/>
                </a:tc>
                <a:tc>
                  <a:txBody>
                    <a:bodyPr/>
                    <a:lstStyle/>
                    <a:p>
                      <a:pPr>
                        <a:lnSpc>
                          <a:spcPct val="115000"/>
                        </a:lnSpc>
                        <a:spcAft>
                          <a:spcPts val="0"/>
                        </a:spcAft>
                      </a:pPr>
                      <a:r>
                        <a:rPr lang="es-MX" sz="1600" dirty="0">
                          <a:effectLst/>
                        </a:rPr>
                        <a:t>Pemex Refinación</a:t>
                      </a:r>
                      <a:endParaRPr lang="es-MX" sz="1600" dirty="0">
                        <a:effectLst/>
                        <a:latin typeface="Arial"/>
                        <a:ea typeface="Calibri"/>
                        <a:cs typeface="Times New Roman"/>
                      </a:endParaRPr>
                    </a:p>
                  </a:txBody>
                  <a:tcPr marL="68580" marR="68580" marT="0" marB="0"/>
                </a:tc>
                <a:tc>
                  <a:txBody>
                    <a:bodyPr/>
                    <a:lstStyle/>
                    <a:p>
                      <a:pPr>
                        <a:lnSpc>
                          <a:spcPct val="115000"/>
                        </a:lnSpc>
                        <a:spcAft>
                          <a:spcPts val="0"/>
                        </a:spcAft>
                      </a:pPr>
                      <a:r>
                        <a:rPr lang="es-MX" sz="1600">
                          <a:effectLst/>
                        </a:rPr>
                        <a:t>Refinería General Lázaro Cárdenas</a:t>
                      </a:r>
                      <a:endParaRPr lang="es-MX" sz="160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a:effectLst/>
                        </a:rPr>
                        <a:t>13/03/2015</a:t>
                      </a:r>
                      <a:endParaRPr lang="es-MX" sz="1600">
                        <a:effectLst/>
                        <a:latin typeface="Arial"/>
                        <a:ea typeface="Calibri"/>
                        <a:cs typeface="Times New Roman"/>
                      </a:endParaRPr>
                    </a:p>
                  </a:txBody>
                  <a:tcPr marL="68580" marR="68580" marT="0" marB="0"/>
                </a:tc>
                <a:extLst>
                  <a:ext uri="{0D108BD9-81ED-4DB2-BD59-A6C34878D82A}">
                    <a16:rowId xmlns="" xmlns:a16="http://schemas.microsoft.com/office/drawing/2014/main" val="10004"/>
                  </a:ext>
                </a:extLst>
              </a:tr>
              <a:tr h="0">
                <a:tc>
                  <a:txBody>
                    <a:bodyPr/>
                    <a:lstStyle/>
                    <a:p>
                      <a:pPr>
                        <a:lnSpc>
                          <a:spcPct val="115000"/>
                        </a:lnSpc>
                        <a:spcAft>
                          <a:spcPts val="0"/>
                        </a:spcAft>
                      </a:pPr>
                      <a:r>
                        <a:rPr lang="es-MX" sz="1100">
                          <a:effectLst/>
                        </a:rPr>
                        <a:t>4</a:t>
                      </a:r>
                      <a:endParaRPr lang="es-MX" sz="1100">
                        <a:effectLst/>
                        <a:latin typeface="Arial"/>
                        <a:ea typeface="Calibri"/>
                        <a:cs typeface="Times New Roman"/>
                      </a:endParaRPr>
                    </a:p>
                  </a:txBody>
                  <a:tcPr marL="68580" marR="68580" marT="0" marB="0"/>
                </a:tc>
                <a:tc>
                  <a:txBody>
                    <a:bodyPr/>
                    <a:lstStyle/>
                    <a:p>
                      <a:pPr>
                        <a:lnSpc>
                          <a:spcPct val="115000"/>
                        </a:lnSpc>
                        <a:spcAft>
                          <a:spcPts val="0"/>
                        </a:spcAft>
                      </a:pPr>
                      <a:r>
                        <a:rPr lang="es-MX" sz="1600">
                          <a:effectLst/>
                        </a:rPr>
                        <a:t>Pemex Refinación</a:t>
                      </a:r>
                      <a:endParaRPr lang="es-MX" sz="1600">
                        <a:effectLst/>
                        <a:latin typeface="Arial"/>
                        <a:ea typeface="Calibri"/>
                        <a:cs typeface="Times New Roman"/>
                      </a:endParaRPr>
                    </a:p>
                  </a:txBody>
                  <a:tcPr marL="68580" marR="68580" marT="0" marB="0"/>
                </a:tc>
                <a:tc>
                  <a:txBody>
                    <a:bodyPr/>
                    <a:lstStyle/>
                    <a:p>
                      <a:pPr>
                        <a:lnSpc>
                          <a:spcPct val="115000"/>
                        </a:lnSpc>
                        <a:spcAft>
                          <a:spcPts val="0"/>
                        </a:spcAft>
                      </a:pPr>
                      <a:r>
                        <a:rPr lang="es-MX" sz="1600" dirty="0">
                          <a:effectLst/>
                        </a:rPr>
                        <a:t>Refinería Francisco I. Madero</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a:effectLst/>
                        </a:rPr>
                        <a:t>13/03/2015</a:t>
                      </a:r>
                      <a:endParaRPr lang="es-MX" sz="1600">
                        <a:effectLst/>
                        <a:latin typeface="Arial"/>
                        <a:ea typeface="Calibri"/>
                        <a:cs typeface="Times New Roman"/>
                      </a:endParaRPr>
                    </a:p>
                  </a:txBody>
                  <a:tcPr marL="68580" marR="68580" marT="0" marB="0"/>
                </a:tc>
                <a:extLst>
                  <a:ext uri="{0D108BD9-81ED-4DB2-BD59-A6C34878D82A}">
                    <a16:rowId xmlns="" xmlns:a16="http://schemas.microsoft.com/office/drawing/2014/main" val="10005"/>
                  </a:ext>
                </a:extLst>
              </a:tr>
              <a:tr h="0">
                <a:tc>
                  <a:txBody>
                    <a:bodyPr/>
                    <a:lstStyle/>
                    <a:p>
                      <a:pPr>
                        <a:lnSpc>
                          <a:spcPct val="115000"/>
                        </a:lnSpc>
                        <a:spcAft>
                          <a:spcPts val="0"/>
                        </a:spcAft>
                      </a:pPr>
                      <a:r>
                        <a:rPr lang="es-MX" sz="1100">
                          <a:effectLst/>
                        </a:rPr>
                        <a:t>5</a:t>
                      </a:r>
                      <a:endParaRPr lang="es-MX" sz="1100">
                        <a:effectLst/>
                        <a:latin typeface="Arial"/>
                        <a:ea typeface="Calibri"/>
                        <a:cs typeface="Times New Roman"/>
                      </a:endParaRPr>
                    </a:p>
                  </a:txBody>
                  <a:tcPr marL="68580" marR="68580" marT="0" marB="0"/>
                </a:tc>
                <a:tc>
                  <a:txBody>
                    <a:bodyPr/>
                    <a:lstStyle/>
                    <a:p>
                      <a:pPr>
                        <a:lnSpc>
                          <a:spcPct val="115000"/>
                        </a:lnSpc>
                        <a:spcAft>
                          <a:spcPts val="0"/>
                        </a:spcAft>
                      </a:pPr>
                      <a:r>
                        <a:rPr lang="es-MX" sz="1600">
                          <a:effectLst/>
                        </a:rPr>
                        <a:t>Pemex Refinación</a:t>
                      </a:r>
                      <a:endParaRPr lang="es-MX" sz="1600">
                        <a:effectLst/>
                        <a:latin typeface="Arial"/>
                        <a:ea typeface="Calibri"/>
                        <a:cs typeface="Times New Roman"/>
                      </a:endParaRPr>
                    </a:p>
                  </a:txBody>
                  <a:tcPr marL="68580" marR="68580" marT="0" marB="0"/>
                </a:tc>
                <a:tc>
                  <a:txBody>
                    <a:bodyPr/>
                    <a:lstStyle/>
                    <a:p>
                      <a:pPr>
                        <a:lnSpc>
                          <a:spcPct val="115000"/>
                        </a:lnSpc>
                        <a:spcAft>
                          <a:spcPts val="0"/>
                        </a:spcAft>
                      </a:pPr>
                      <a:r>
                        <a:rPr lang="es-MX" sz="1600" dirty="0">
                          <a:effectLst/>
                        </a:rPr>
                        <a:t>Refinería Ing. Antonio </a:t>
                      </a:r>
                      <a:r>
                        <a:rPr lang="es-MX" sz="1600" dirty="0" err="1">
                          <a:effectLst/>
                        </a:rPr>
                        <a:t>Dovalí</a:t>
                      </a:r>
                      <a:r>
                        <a:rPr lang="es-MX" sz="1600" dirty="0">
                          <a:effectLst/>
                        </a:rPr>
                        <a:t> Jaime</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13/03/2015</a:t>
                      </a:r>
                      <a:endParaRPr lang="es-MX" sz="1600" dirty="0">
                        <a:effectLst/>
                        <a:latin typeface="Arial"/>
                        <a:ea typeface="Calibri"/>
                        <a:cs typeface="Times New Roman"/>
                      </a:endParaRPr>
                    </a:p>
                  </a:txBody>
                  <a:tcPr marL="68580" marR="68580" marT="0" marB="0"/>
                </a:tc>
                <a:extLst>
                  <a:ext uri="{0D108BD9-81ED-4DB2-BD59-A6C34878D82A}">
                    <a16:rowId xmlns="" xmlns:a16="http://schemas.microsoft.com/office/drawing/2014/main" val="10006"/>
                  </a:ext>
                </a:extLst>
              </a:tr>
              <a:tr h="0">
                <a:tc>
                  <a:txBody>
                    <a:bodyPr/>
                    <a:lstStyle/>
                    <a:p>
                      <a:pPr>
                        <a:lnSpc>
                          <a:spcPct val="115000"/>
                        </a:lnSpc>
                        <a:spcAft>
                          <a:spcPts val="0"/>
                        </a:spcAft>
                      </a:pPr>
                      <a:r>
                        <a:rPr lang="es-MX" sz="1100">
                          <a:effectLst/>
                        </a:rPr>
                        <a:t>6</a:t>
                      </a:r>
                      <a:endParaRPr lang="es-MX" sz="1100">
                        <a:effectLst/>
                        <a:latin typeface="Arial"/>
                        <a:ea typeface="Calibri"/>
                        <a:cs typeface="Times New Roman"/>
                      </a:endParaRPr>
                    </a:p>
                  </a:txBody>
                  <a:tcPr marL="68580" marR="68580" marT="0" marB="0"/>
                </a:tc>
                <a:tc>
                  <a:txBody>
                    <a:bodyPr/>
                    <a:lstStyle/>
                    <a:p>
                      <a:pPr>
                        <a:lnSpc>
                          <a:spcPct val="115000"/>
                        </a:lnSpc>
                        <a:spcAft>
                          <a:spcPts val="0"/>
                        </a:spcAft>
                      </a:pPr>
                      <a:r>
                        <a:rPr lang="es-MX" sz="1600">
                          <a:effectLst/>
                        </a:rPr>
                        <a:t>Pemex Refinación</a:t>
                      </a:r>
                      <a:endParaRPr lang="es-MX" sz="1600">
                        <a:effectLst/>
                        <a:latin typeface="Arial"/>
                        <a:ea typeface="Calibri"/>
                        <a:cs typeface="Times New Roman"/>
                      </a:endParaRPr>
                    </a:p>
                  </a:txBody>
                  <a:tcPr marL="68580" marR="68580" marT="0" marB="0"/>
                </a:tc>
                <a:tc>
                  <a:txBody>
                    <a:bodyPr/>
                    <a:lstStyle/>
                    <a:p>
                      <a:pPr>
                        <a:lnSpc>
                          <a:spcPct val="115000"/>
                        </a:lnSpc>
                        <a:spcAft>
                          <a:spcPts val="0"/>
                        </a:spcAft>
                      </a:pPr>
                      <a:r>
                        <a:rPr lang="es-MX" sz="1600" dirty="0">
                          <a:effectLst/>
                        </a:rPr>
                        <a:t>Refinería Ing. Héctor R. Lara Sosa</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13/03/2015</a:t>
                      </a:r>
                      <a:endParaRPr lang="es-MX" sz="1600" dirty="0">
                        <a:effectLst/>
                        <a:latin typeface="Arial"/>
                        <a:ea typeface="Calibri"/>
                        <a:cs typeface="Times New Roman"/>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076145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80" y="2122170"/>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538480" y="1150263"/>
            <a:ext cx="3840478" cy="5078313"/>
          </a:xfrm>
          <a:prstGeom prst="rect">
            <a:avLst/>
          </a:prstGeom>
          <a:noFill/>
        </p:spPr>
        <p:txBody>
          <a:bodyPr wrap="square" rtlCol="0">
            <a:spAutoFit/>
          </a:bodyPr>
          <a:lstStyle/>
          <a:p>
            <a:r>
              <a:rPr lang="es-MX" b="1" dirty="0"/>
              <a:t>Tratamiento y Refinación del Petróleo</a:t>
            </a:r>
          </a:p>
          <a:p>
            <a:endParaRPr lang="es-MX" dirty="0"/>
          </a:p>
          <a:p>
            <a:pPr marL="285750" indent="-285750" algn="just">
              <a:buFont typeface="Arial" panose="020B0604020202020204" pitchFamily="34" charset="0"/>
              <a:buChar char="•"/>
            </a:pPr>
            <a:r>
              <a:rPr lang="es-MX" dirty="0"/>
              <a:t>Permiso para realizar la actividad</a:t>
            </a:r>
          </a:p>
          <a:p>
            <a:pPr marL="285750" indent="-285750" algn="just">
              <a:buFont typeface="Arial" panose="020B0604020202020204" pitchFamily="34" charset="0"/>
              <a:buChar char="•"/>
            </a:pPr>
            <a:r>
              <a:rPr lang="es-MX" dirty="0"/>
              <a:t>Sistema de Administración de Seguridad Industrial, Seguridad Operativa y Protección al Medio Ambiente</a:t>
            </a:r>
          </a:p>
          <a:p>
            <a:pPr marL="285750" indent="-285750" algn="just">
              <a:buFont typeface="Arial" panose="020B0604020202020204" pitchFamily="34" charset="0"/>
              <a:buChar char="•"/>
            </a:pPr>
            <a:r>
              <a:rPr lang="es-MX" dirty="0"/>
              <a:t>Impacto y riesgo ambiental</a:t>
            </a:r>
            <a:br>
              <a:rPr lang="es-MX" dirty="0"/>
            </a:br>
            <a:r>
              <a:rPr lang="es-MX" dirty="0"/>
              <a:t>Plan de Prevención de Accidentes</a:t>
            </a:r>
          </a:p>
          <a:p>
            <a:pPr marL="285750" indent="-285750" algn="just">
              <a:buFont typeface="Arial" panose="020B0604020202020204" pitchFamily="34" charset="0"/>
              <a:buChar char="•"/>
            </a:pPr>
            <a:r>
              <a:rPr lang="es-MX" dirty="0"/>
              <a:t>Licencia Única Ambiental</a:t>
            </a:r>
          </a:p>
          <a:p>
            <a:pPr marL="285750" indent="-285750" algn="just">
              <a:buFont typeface="Arial" panose="020B0604020202020204" pitchFamily="34" charset="0"/>
              <a:buChar char="•"/>
            </a:pPr>
            <a:r>
              <a:rPr lang="es-MX" dirty="0"/>
              <a:t>Cédula de Operación Anual</a:t>
            </a:r>
          </a:p>
          <a:p>
            <a:pPr marL="285750" indent="-285750" algn="just">
              <a:buFont typeface="Arial" panose="020B0604020202020204" pitchFamily="34" charset="0"/>
              <a:buChar char="•"/>
            </a:pPr>
            <a:r>
              <a:rPr lang="es-MX" dirty="0"/>
              <a:t>En su caso, cambio de uso de suelo forestal (nuevas instalaciones)</a:t>
            </a:r>
          </a:p>
          <a:p>
            <a:pPr marL="285750" indent="-285750" algn="just">
              <a:buFont typeface="Arial" panose="020B0604020202020204" pitchFamily="34" charset="0"/>
              <a:buChar char="•"/>
            </a:pPr>
            <a:r>
              <a:rPr lang="es-MX" dirty="0"/>
              <a:t>Lodos de la separación primaria de aceite/agua</a:t>
            </a:r>
          </a:p>
          <a:p>
            <a:pPr marL="285750" indent="-285750" algn="just">
              <a:buFont typeface="Arial" panose="020B0604020202020204" pitchFamily="34" charset="0"/>
              <a:buChar char="•"/>
            </a:pPr>
            <a:r>
              <a:rPr lang="es-MX" dirty="0"/>
              <a:t>Lodos Plantas de Tratamiento de Aguas Residuales / Tanques de Almacenamiento</a:t>
            </a:r>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048338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8480" y="1964819"/>
            <a:ext cx="3840478" cy="3139321"/>
          </a:xfrm>
          <a:prstGeom prst="rect">
            <a:avLst/>
          </a:prstGeom>
          <a:noFill/>
        </p:spPr>
        <p:txBody>
          <a:bodyPr wrap="square" rtlCol="0">
            <a:spAutoFit/>
          </a:bodyPr>
          <a:lstStyle/>
          <a:p>
            <a:r>
              <a:rPr lang="es-MX" b="1" dirty="0"/>
              <a:t>Transporte por buque</a:t>
            </a:r>
          </a:p>
          <a:p>
            <a:endParaRPr lang="es-MX" dirty="0"/>
          </a:p>
          <a:p>
            <a:pPr marL="285750" indent="-285750" algn="just">
              <a:buFont typeface="Arial" panose="020B0604020202020204" pitchFamily="34" charset="0"/>
              <a:buChar char="•"/>
            </a:pPr>
            <a:r>
              <a:rPr lang="es-MX" dirty="0"/>
              <a:t>Permiso para realizar la actividad</a:t>
            </a:r>
          </a:p>
          <a:p>
            <a:pPr marL="285750" indent="-285750" algn="just">
              <a:buFont typeface="Arial" panose="020B0604020202020204" pitchFamily="34" charset="0"/>
              <a:buChar char="•"/>
            </a:pPr>
            <a:r>
              <a:rPr lang="es-MX" dirty="0"/>
              <a:t>Certificado de Navegabilidad</a:t>
            </a:r>
          </a:p>
          <a:p>
            <a:pPr marL="285750" indent="-285750" algn="just">
              <a:buFont typeface="Arial" panose="020B0604020202020204" pitchFamily="34" charset="0"/>
              <a:buChar char="•"/>
            </a:pPr>
            <a:r>
              <a:rPr lang="es-MX" dirty="0"/>
              <a:t>Seguros contra daños ambientales</a:t>
            </a:r>
          </a:p>
          <a:p>
            <a:pPr marL="285750" indent="-285750" algn="just">
              <a:buFont typeface="Arial" panose="020B0604020202020204" pitchFamily="34" charset="0"/>
              <a:buChar char="•"/>
            </a:pPr>
            <a:r>
              <a:rPr lang="es-MX" dirty="0"/>
              <a:t>Lavado de tanques</a:t>
            </a:r>
          </a:p>
          <a:p>
            <a:pPr marL="285750" indent="-285750" algn="just">
              <a:buFont typeface="Arial" panose="020B0604020202020204" pitchFamily="34" charset="0"/>
              <a:buChar char="•"/>
            </a:pPr>
            <a:r>
              <a:rPr lang="es-MX" dirty="0"/>
              <a:t>Remediación por accidentes</a:t>
            </a:r>
          </a:p>
          <a:p>
            <a:pPr marL="285750" indent="-285750" algn="just">
              <a:buFont typeface="Arial" panose="020B0604020202020204" pitchFamily="34" charset="0"/>
              <a:buChar char="•"/>
            </a:pPr>
            <a:r>
              <a:rPr lang="es-MX" dirty="0" err="1"/>
              <a:t>Vertimentos</a:t>
            </a:r>
            <a:r>
              <a:rPr lang="es-MX" dirty="0"/>
              <a:t> en zonas marinas mexicanas</a:t>
            </a:r>
          </a:p>
          <a:p>
            <a:pPr marL="285750" indent="-285750" algn="just">
              <a:buFont typeface="Arial" panose="020B0604020202020204" pitchFamily="34" charset="0"/>
              <a:buChar char="•"/>
            </a:pPr>
            <a:r>
              <a:rPr lang="es-MX" dirty="0"/>
              <a:t>Respuesta en situaciones de emergencia</a:t>
            </a: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44320"/>
            <a:ext cx="4208782" cy="370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842189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8480" y="1964819"/>
            <a:ext cx="3840478" cy="3139321"/>
          </a:xfrm>
          <a:prstGeom prst="rect">
            <a:avLst/>
          </a:prstGeom>
          <a:noFill/>
        </p:spPr>
        <p:txBody>
          <a:bodyPr wrap="square" rtlCol="0">
            <a:spAutoFit/>
          </a:bodyPr>
          <a:lstStyle/>
          <a:p>
            <a:r>
              <a:rPr lang="es-MX" b="1" dirty="0"/>
              <a:t>Transporte por ductos</a:t>
            </a:r>
          </a:p>
          <a:p>
            <a:endParaRPr lang="es-MX" dirty="0"/>
          </a:p>
          <a:p>
            <a:pPr marL="285750" indent="-285750" algn="just">
              <a:buFont typeface="Arial" panose="020B0604020202020204" pitchFamily="34" charset="0"/>
              <a:buChar char="•"/>
            </a:pPr>
            <a:r>
              <a:rPr lang="es-MX" dirty="0"/>
              <a:t>Permiso para realizar la actividad</a:t>
            </a:r>
          </a:p>
          <a:p>
            <a:pPr marL="285750" indent="-285750" algn="just">
              <a:buFont typeface="Arial" panose="020B0604020202020204" pitchFamily="34" charset="0"/>
              <a:buChar char="•"/>
            </a:pPr>
            <a:r>
              <a:rPr lang="es-MX" dirty="0"/>
              <a:t>Impacto ambiental: regional / particular</a:t>
            </a:r>
          </a:p>
          <a:p>
            <a:pPr marL="285750" indent="-285750" algn="just">
              <a:buFont typeface="Arial" panose="020B0604020202020204" pitchFamily="34" charset="0"/>
              <a:buChar char="•"/>
            </a:pPr>
            <a:r>
              <a:rPr lang="es-MX" dirty="0"/>
              <a:t>Impacto Social</a:t>
            </a:r>
          </a:p>
          <a:p>
            <a:pPr marL="285750" indent="-285750" algn="just">
              <a:buFont typeface="Arial" panose="020B0604020202020204" pitchFamily="34" charset="0"/>
              <a:buChar char="•"/>
            </a:pPr>
            <a:r>
              <a:rPr lang="es-MX" dirty="0"/>
              <a:t>Cambio de uso de suelo forestal</a:t>
            </a:r>
          </a:p>
          <a:p>
            <a:pPr marL="285750" indent="-285750" algn="just">
              <a:buFont typeface="Arial" panose="020B0604020202020204" pitchFamily="34" charset="0"/>
              <a:buChar char="•"/>
            </a:pPr>
            <a:r>
              <a:rPr lang="es-MX" dirty="0"/>
              <a:t>Sistema de Administración de Seguridad Industrial y Operativa</a:t>
            </a:r>
          </a:p>
          <a:p>
            <a:pPr marL="285750" indent="-285750" algn="just">
              <a:buFont typeface="Arial" panose="020B0604020202020204" pitchFamily="34" charset="0"/>
              <a:buChar char="•"/>
            </a:pPr>
            <a:r>
              <a:rPr lang="es-MX" dirty="0"/>
              <a:t>Sistema integrados: aspectos ambientales</a:t>
            </a:r>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797" y="1964819"/>
            <a:ext cx="3891281" cy="318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89700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8480" y="2125920"/>
            <a:ext cx="3840478" cy="2862322"/>
          </a:xfrm>
          <a:prstGeom prst="rect">
            <a:avLst/>
          </a:prstGeom>
          <a:noFill/>
        </p:spPr>
        <p:txBody>
          <a:bodyPr wrap="square" rtlCol="0">
            <a:spAutoFit/>
          </a:bodyPr>
          <a:lstStyle/>
          <a:p>
            <a:r>
              <a:rPr lang="es-MX" b="1" dirty="0"/>
              <a:t>Distribución por auto tanque</a:t>
            </a:r>
          </a:p>
          <a:p>
            <a:endParaRPr lang="es-MX" dirty="0"/>
          </a:p>
          <a:p>
            <a:pPr marL="285750" indent="-285750" algn="just">
              <a:buFont typeface="Arial" panose="020B0604020202020204" pitchFamily="34" charset="0"/>
              <a:buChar char="•"/>
            </a:pPr>
            <a:r>
              <a:rPr lang="es-MX" dirty="0"/>
              <a:t>Permiso para realizar la actividad</a:t>
            </a:r>
          </a:p>
          <a:p>
            <a:pPr marL="285750" indent="-285750" algn="just">
              <a:buFont typeface="Arial" panose="020B0604020202020204" pitchFamily="34" charset="0"/>
              <a:buChar char="•"/>
            </a:pPr>
            <a:r>
              <a:rPr lang="es-MX" dirty="0"/>
              <a:t>Autorización de la SCT</a:t>
            </a:r>
          </a:p>
          <a:p>
            <a:pPr marL="285750" indent="-285750" algn="just">
              <a:buFont typeface="Arial" panose="020B0604020202020204" pitchFamily="34" charset="0"/>
              <a:buChar char="•"/>
            </a:pPr>
            <a:r>
              <a:rPr lang="es-MX" dirty="0"/>
              <a:t>Actividad altamente riesgosa (Listado SEMARNAT): sustancia y cantidades de reporte</a:t>
            </a:r>
          </a:p>
          <a:p>
            <a:pPr marL="285750" indent="-285750" algn="just">
              <a:buFont typeface="Arial" panose="020B0604020202020204" pitchFamily="34" charset="0"/>
              <a:buChar char="•"/>
            </a:pPr>
            <a:r>
              <a:rPr lang="es-MX" dirty="0"/>
              <a:t>Sustancias y materiales peligrosos (Listado SCT)</a:t>
            </a:r>
          </a:p>
          <a:p>
            <a:pPr marL="285750" indent="-285750" algn="just">
              <a:buFont typeface="Arial" panose="020B0604020202020204" pitchFamily="34" charset="0"/>
              <a:buChar char="•"/>
            </a:pPr>
            <a:r>
              <a:rPr lang="es-MX" dirty="0"/>
              <a:t>Limpieza y manejo de remanentes</a:t>
            </a:r>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56881"/>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52169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8480" y="2125920"/>
            <a:ext cx="3840478" cy="3139321"/>
          </a:xfrm>
          <a:prstGeom prst="rect">
            <a:avLst/>
          </a:prstGeom>
          <a:noFill/>
        </p:spPr>
        <p:txBody>
          <a:bodyPr wrap="square" rtlCol="0">
            <a:spAutoFit/>
          </a:bodyPr>
          <a:lstStyle/>
          <a:p>
            <a:r>
              <a:rPr lang="es-MX" b="1" dirty="0"/>
              <a:t>Almacenamiento</a:t>
            </a:r>
          </a:p>
          <a:p>
            <a:endParaRPr lang="es-MX" dirty="0"/>
          </a:p>
          <a:p>
            <a:pPr marL="285750" indent="-285750" algn="just">
              <a:buFont typeface="Arial" panose="020B0604020202020204" pitchFamily="34" charset="0"/>
              <a:buChar char="•"/>
            </a:pPr>
            <a:r>
              <a:rPr lang="es-MX" dirty="0"/>
              <a:t>Permiso para realizar la actividad</a:t>
            </a:r>
          </a:p>
          <a:p>
            <a:pPr marL="285750" indent="-285750" algn="just">
              <a:buFont typeface="Arial" panose="020B0604020202020204" pitchFamily="34" charset="0"/>
              <a:buChar char="•"/>
            </a:pPr>
            <a:r>
              <a:rPr lang="es-MX" dirty="0"/>
              <a:t>Terminales de Almacenamiento y Reparto (</a:t>
            </a:r>
            <a:r>
              <a:rPr lang="es-MX" dirty="0" err="1"/>
              <a:t>TARs</a:t>
            </a:r>
            <a:r>
              <a:rPr lang="es-MX" dirty="0"/>
              <a:t>)</a:t>
            </a:r>
          </a:p>
          <a:p>
            <a:pPr marL="285750" indent="-285750" algn="just">
              <a:buFont typeface="Arial" panose="020B0604020202020204" pitchFamily="34" charset="0"/>
              <a:buChar char="•"/>
            </a:pPr>
            <a:r>
              <a:rPr lang="es-MX" dirty="0"/>
              <a:t>Impacto y riesgo ambiental</a:t>
            </a:r>
          </a:p>
          <a:p>
            <a:pPr marL="285750" indent="-285750" algn="just">
              <a:buFont typeface="Arial" panose="020B0604020202020204" pitchFamily="34" charset="0"/>
              <a:buChar char="•"/>
            </a:pPr>
            <a:r>
              <a:rPr lang="es-MX" dirty="0"/>
              <a:t>En su caso, cambio de uso de suelo forestal</a:t>
            </a:r>
          </a:p>
          <a:p>
            <a:pPr marL="285750" indent="-285750" algn="just">
              <a:buFont typeface="Arial" panose="020B0604020202020204" pitchFamily="34" charset="0"/>
              <a:buChar char="•"/>
            </a:pPr>
            <a:r>
              <a:rPr lang="es-MX" dirty="0"/>
              <a:t>Sistema de Administración de Seguridad Industrial, Seguridad Operativa</a:t>
            </a:r>
          </a:p>
        </p:txBody>
      </p:sp>
      <p:pic>
        <p:nvPicPr>
          <p:cNvPr id="276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0926" y="1838961"/>
            <a:ext cx="3152673" cy="3236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025558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614680" y="3944560"/>
            <a:ext cx="7914640" cy="2308324"/>
          </a:xfrm>
          <a:prstGeom prst="rect">
            <a:avLst/>
          </a:prstGeom>
          <a:noFill/>
        </p:spPr>
        <p:txBody>
          <a:bodyPr wrap="square" rtlCol="0">
            <a:spAutoFit/>
          </a:bodyPr>
          <a:lstStyle/>
          <a:p>
            <a:r>
              <a:rPr lang="es-MX" b="1" dirty="0"/>
              <a:t>Comercialización</a:t>
            </a:r>
          </a:p>
          <a:p>
            <a:pPr marL="285750" indent="-285750" algn="just">
              <a:buFont typeface="Arial" panose="020B0604020202020204" pitchFamily="34" charset="0"/>
              <a:buChar char="•"/>
            </a:pPr>
            <a:r>
              <a:rPr lang="es-MX" dirty="0"/>
              <a:t>Permiso para realizar la actividad</a:t>
            </a:r>
          </a:p>
          <a:p>
            <a:pPr marL="285750" indent="-285750" algn="just">
              <a:buFont typeface="Arial" panose="020B0604020202020204" pitchFamily="34" charset="0"/>
              <a:buChar char="•"/>
            </a:pPr>
            <a:r>
              <a:rPr lang="es-MX" dirty="0"/>
              <a:t>Impacto ambiental</a:t>
            </a:r>
          </a:p>
          <a:p>
            <a:pPr marL="285750" indent="-285750" algn="just">
              <a:buFont typeface="Arial" panose="020B0604020202020204" pitchFamily="34" charset="0"/>
              <a:buChar char="•"/>
            </a:pPr>
            <a:r>
              <a:rPr lang="es-MX" dirty="0"/>
              <a:t>Estudio de riesgo (cuando rebase 10,000 barriles de almacenamiento)</a:t>
            </a:r>
          </a:p>
          <a:p>
            <a:pPr marL="285750" indent="-285750" algn="just">
              <a:buFont typeface="Arial" panose="020B0604020202020204" pitchFamily="34" charset="0"/>
              <a:buChar char="•"/>
            </a:pPr>
            <a:r>
              <a:rPr lang="es-MX" dirty="0"/>
              <a:t>Programa de construcción</a:t>
            </a:r>
          </a:p>
          <a:p>
            <a:pPr marL="285750" indent="-285750" algn="just">
              <a:buFont typeface="Arial" panose="020B0604020202020204" pitchFamily="34" charset="0"/>
              <a:buChar char="•"/>
            </a:pPr>
            <a:r>
              <a:rPr lang="es-MX" dirty="0"/>
              <a:t>Programa de mantenimiento</a:t>
            </a:r>
          </a:p>
          <a:p>
            <a:pPr marL="285750" indent="-285750" algn="just">
              <a:buFont typeface="Arial" panose="020B0604020202020204" pitchFamily="34" charset="0"/>
              <a:buChar char="•"/>
            </a:pPr>
            <a:r>
              <a:rPr lang="es-MX" dirty="0"/>
              <a:t>Sistema de seguridad (protección de equipos e instalaciones)</a:t>
            </a:r>
          </a:p>
          <a:p>
            <a:pPr marL="285750" indent="-285750" algn="just">
              <a:buFont typeface="Arial" panose="020B0604020202020204" pitchFamily="34" charset="0"/>
              <a:buChar char="•"/>
            </a:pPr>
            <a:r>
              <a:rPr lang="es-MX" dirty="0"/>
              <a:t>Sistema de recuperación de vapores (fase I y fase II)</a:t>
            </a:r>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7770" y="1000738"/>
            <a:ext cx="4397829" cy="2546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6. Régimen de Permisos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4133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b="1" kern="0" noProof="0" dirty="0">
                <a:solidFill>
                  <a:sysClr val="windowText" lastClr="000000"/>
                </a:solidFill>
              </a:rPr>
              <a:t>1</a:t>
            </a:r>
            <a:r>
              <a:rPr kumimoji="0" lang="es-MX" sz="1800" b="1" i="0" u="none" strike="noStrike" kern="0" cap="none" spc="0" normalizeH="0" baseline="0" noProof="0" dirty="0">
                <a:ln>
                  <a:noFill/>
                </a:ln>
                <a:solidFill>
                  <a:sysClr val="windowText" lastClr="000000"/>
                </a:solidFill>
                <a:effectLst/>
                <a:uLnTx/>
                <a:uFillTx/>
              </a:rPr>
              <a:t>. La Reforma Constitucional</a:t>
            </a:r>
          </a:p>
        </p:txBody>
      </p:sp>
      <p:sp>
        <p:nvSpPr>
          <p:cNvPr id="3" name="CuadroTexto 2"/>
          <p:cNvSpPr txBox="1"/>
          <p:nvPr/>
        </p:nvSpPr>
        <p:spPr>
          <a:xfrm>
            <a:off x="621437" y="1263833"/>
            <a:ext cx="8049871" cy="4801314"/>
          </a:xfrm>
          <a:prstGeom prst="rect">
            <a:avLst/>
          </a:prstGeom>
          <a:noFill/>
        </p:spPr>
        <p:txBody>
          <a:bodyPr wrap="square" rtlCol="0">
            <a:spAutoFit/>
          </a:bodyPr>
          <a:lstStyle/>
          <a:p>
            <a:pPr marL="285750" lvl="0" indent="-285750" algn="just">
              <a:buFont typeface="Arial" panose="020B0604020202020204" pitchFamily="34" charset="0"/>
              <a:buChar char="•"/>
              <a:defRPr/>
            </a:pPr>
            <a:r>
              <a:rPr lang="es-MX" kern="0" dirty="0">
                <a:solidFill>
                  <a:prstClr val="black"/>
                </a:solidFill>
              </a:rPr>
              <a:t>Se reformaron los Artículos 25, párrafos cuarto, sexto y octavo; 27, párrafo sexto, 28, párrafos cuarto y sexto; y se adicionaron en el artículo 27 un párrafo séptimo y en el 28 un párrafo octavo, mediante la cual:</a:t>
            </a:r>
          </a:p>
          <a:p>
            <a:pPr marL="285750" lvl="0" indent="-285750" algn="just">
              <a:buFont typeface="Arial" panose="020B0604020202020204" pitchFamily="34" charset="0"/>
              <a:buChar char="•"/>
              <a:defRPr/>
            </a:pPr>
            <a:endParaRPr lang="es-MX" kern="0" dirty="0">
              <a:solidFill>
                <a:prstClr val="black"/>
              </a:solidFill>
            </a:endParaRPr>
          </a:p>
          <a:p>
            <a:pPr marL="742950" lvl="1" indent="-285750" algn="just">
              <a:buFont typeface="Courier New" panose="02070309020205020404" pitchFamily="49" charset="0"/>
              <a:buChar char="o"/>
              <a:defRPr/>
            </a:pPr>
            <a:r>
              <a:rPr lang="es-MX" kern="0" dirty="0">
                <a:solidFill>
                  <a:prstClr val="black"/>
                </a:solidFill>
              </a:rPr>
              <a:t>Se confirman los principios de propiedad originaria y dominio directo.</a:t>
            </a:r>
          </a:p>
          <a:p>
            <a:pPr marL="742950" lvl="1" indent="-285750" algn="just">
              <a:buFont typeface="Courier New" panose="02070309020205020404" pitchFamily="49" charset="0"/>
              <a:buChar char="o"/>
              <a:defRPr/>
            </a:pPr>
            <a:r>
              <a:rPr lang="es-MX" kern="0" dirty="0">
                <a:solidFill>
                  <a:prstClr val="black"/>
                </a:solidFill>
              </a:rPr>
              <a:t>Se modifica el concepto de área estratégica y se modifican los límites del “monopolio del Estado”.</a:t>
            </a:r>
          </a:p>
          <a:p>
            <a:pPr marL="742950" lvl="1" indent="-285750" algn="just">
              <a:buFont typeface="Courier New" panose="02070309020205020404" pitchFamily="49" charset="0"/>
              <a:buChar char="o"/>
              <a:defRPr/>
            </a:pPr>
            <a:r>
              <a:rPr lang="es-MX" kern="0" dirty="0">
                <a:solidFill>
                  <a:prstClr val="black"/>
                </a:solidFill>
              </a:rPr>
              <a:t>Se crea el concepto de Empresas Productivas del Estado y se transforma  Petróleos Mexicanos.</a:t>
            </a:r>
          </a:p>
          <a:p>
            <a:pPr marL="742950" lvl="1" indent="-285750" algn="just">
              <a:buFont typeface="Courier New" panose="02070309020205020404" pitchFamily="49" charset="0"/>
              <a:buChar char="o"/>
              <a:defRPr/>
            </a:pPr>
            <a:r>
              <a:rPr lang="es-MX" kern="0" dirty="0">
                <a:solidFill>
                  <a:prstClr val="black"/>
                </a:solidFill>
              </a:rPr>
              <a:t>Se fortalecen los órganos reguladores.</a:t>
            </a:r>
          </a:p>
          <a:p>
            <a:pPr marL="742950" lvl="1" indent="-285750" algn="just">
              <a:buFont typeface="Courier New" panose="02070309020205020404" pitchFamily="49" charset="0"/>
              <a:buChar char="o"/>
              <a:defRPr/>
            </a:pPr>
            <a:r>
              <a:rPr lang="es-MX" kern="0" dirty="0">
                <a:solidFill>
                  <a:sysClr val="windowText" lastClr="000000"/>
                </a:solidFill>
              </a:rPr>
              <a:t>Se fomenta el fomento al uso de energías limpias y protección al ambiente, así como la investigación, desarrollo tecnológico y formación de recursos humanos.</a:t>
            </a:r>
          </a:p>
          <a:p>
            <a:pPr marL="742950" lvl="1" indent="-285750" algn="just">
              <a:buFont typeface="Courier New" panose="02070309020205020404" pitchFamily="49" charset="0"/>
              <a:buChar char="o"/>
              <a:defRPr/>
            </a:pPr>
            <a:r>
              <a:rPr lang="es-MX" kern="0" dirty="0">
                <a:solidFill>
                  <a:prstClr val="black"/>
                </a:solidFill>
              </a:rPr>
              <a:t>Se crea un nuevo régimen jurídico de asignaciones, permisos y contratos.</a:t>
            </a:r>
          </a:p>
          <a:p>
            <a:pPr marL="742950" lvl="1" indent="-285750" algn="just">
              <a:buFont typeface="Courier New" panose="02070309020205020404" pitchFamily="49" charset="0"/>
              <a:buChar char="o"/>
              <a:defRPr/>
            </a:pPr>
            <a:r>
              <a:rPr lang="es-MX" kern="0" dirty="0">
                <a:solidFill>
                  <a:prstClr val="black"/>
                </a:solidFill>
              </a:rPr>
              <a:t>Se permite la participación privada en importación, refinación, transporte, almacenamiento, distribución y comercialización de petrolíferos, entre otros.</a:t>
            </a: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2289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noProof="0" dirty="0">
                <a:solidFill>
                  <a:sysClr val="windowText" lastClr="000000"/>
                </a:solidFill>
              </a:rPr>
              <a:t>6</a:t>
            </a:r>
            <a:r>
              <a:rPr lang="es-MX" b="1" kern="0" noProof="0" dirty="0" smtClean="0">
                <a:solidFill>
                  <a:sysClr val="windowText" lastClr="000000"/>
                </a:solidFill>
              </a:rPr>
              <a:t>. </a:t>
            </a:r>
            <a:r>
              <a:rPr lang="es-MX" b="1" kern="0" dirty="0" smtClean="0">
                <a:solidFill>
                  <a:sysClr val="windowText" lastClr="000000"/>
                </a:solidFill>
              </a:rPr>
              <a:t>REGULACIONES ADMINISTRATIVAS APLICABLES A ESTACIONES DE SERVICIO</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4" y="1893365"/>
            <a:ext cx="8049871" cy="338554"/>
          </a:xfrm>
          <a:prstGeom prst="rect">
            <a:avLst/>
          </a:prstGeom>
          <a:noFill/>
        </p:spPr>
        <p:txBody>
          <a:bodyPr wrap="square" rtlCol="0">
            <a:spAutoFit/>
          </a:bodyPr>
          <a:lstStyle/>
          <a:p>
            <a:pPr lvl="0" algn="just">
              <a:defRPr/>
            </a:pPr>
            <a:r>
              <a:rPr lang="es-MX" sz="1600" b="1" dirty="0"/>
              <a:t>Principales Normas Oficiales que impactan en la operación de una estación de servicio</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073485459"/>
              </p:ext>
            </p:extLst>
          </p:nvPr>
        </p:nvGraphicFramePr>
        <p:xfrm>
          <a:off x="560375" y="2949628"/>
          <a:ext cx="8036560" cy="1703134"/>
        </p:xfrm>
        <a:graphic>
          <a:graphicData uri="http://schemas.openxmlformats.org/drawingml/2006/table">
            <a:tbl>
              <a:tblPr firstRow="1" firstCol="1" bandRow="1"/>
              <a:tblGrid>
                <a:gridCol w="2888615">
                  <a:extLst>
                    <a:ext uri="{9D8B030D-6E8A-4147-A177-3AD203B41FA5}">
                      <a16:colId xmlns="" xmlns:a16="http://schemas.microsoft.com/office/drawing/2014/main" val="20000"/>
                    </a:ext>
                  </a:extLst>
                </a:gridCol>
                <a:gridCol w="5147945">
                  <a:extLst>
                    <a:ext uri="{9D8B030D-6E8A-4147-A177-3AD203B41FA5}">
                      <a16:colId xmlns="" xmlns:a16="http://schemas.microsoft.com/office/drawing/2014/main" val="20001"/>
                    </a:ext>
                  </a:extLst>
                </a:gridCol>
              </a:tblGrid>
              <a:tr h="264160">
                <a:tc>
                  <a:txBody>
                    <a:bodyPr/>
                    <a:lstStyle/>
                    <a:p>
                      <a:pPr>
                        <a:lnSpc>
                          <a:spcPct val="115000"/>
                        </a:lnSpc>
                        <a:spcAft>
                          <a:spcPts val="0"/>
                        </a:spcAft>
                      </a:pPr>
                      <a:r>
                        <a:rPr lang="es-MX" sz="1400" b="1" dirty="0">
                          <a:effectLst/>
                          <a:latin typeface="+mn-lt"/>
                          <a:ea typeface="Calibri"/>
                          <a:cs typeface="Times New Roman"/>
                        </a:rPr>
                        <a:t>NOM-EM-001-ASEA-2015</a:t>
                      </a:r>
                    </a:p>
                  </a:txBody>
                  <a:tcPr marL="59535" marR="5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15000"/>
                        </a:lnSpc>
                        <a:spcAft>
                          <a:spcPts val="0"/>
                        </a:spcAft>
                      </a:pPr>
                      <a:r>
                        <a:rPr lang="es-MX" sz="1400" b="0" dirty="0">
                          <a:effectLst/>
                          <a:latin typeface="+mn-lt"/>
                          <a:ea typeface="Calibri"/>
                          <a:cs typeface="Times New Roman"/>
                        </a:rPr>
                        <a:t>Diseño, construcción, mantenimiento y operación de estaciones de servicio.</a:t>
                      </a:r>
                    </a:p>
                  </a:txBody>
                  <a:tcPr marL="59535" marR="5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11200">
                <a:tc>
                  <a:txBody>
                    <a:bodyPr/>
                    <a:lstStyle/>
                    <a:p>
                      <a:pPr>
                        <a:lnSpc>
                          <a:spcPct val="115000"/>
                        </a:lnSpc>
                        <a:spcAft>
                          <a:spcPts val="0"/>
                        </a:spcAft>
                      </a:pPr>
                      <a:r>
                        <a:rPr lang="es-MX" sz="1400" b="1" dirty="0">
                          <a:effectLst/>
                          <a:latin typeface="+mn-lt"/>
                          <a:ea typeface="Calibri"/>
                          <a:cs typeface="Times New Roman"/>
                        </a:rPr>
                        <a:t>NOM-161-SEMARNAT-2011</a:t>
                      </a:r>
                    </a:p>
                  </a:txBody>
                  <a:tcPr marL="59535" marR="5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just">
                        <a:lnSpc>
                          <a:spcPct val="115000"/>
                        </a:lnSpc>
                        <a:spcAft>
                          <a:spcPts val="0"/>
                        </a:spcAft>
                      </a:pPr>
                      <a:r>
                        <a:rPr lang="es-MX" sz="1400" b="0" dirty="0">
                          <a:effectLst/>
                          <a:latin typeface="+mn-lt"/>
                          <a:ea typeface="Calibri"/>
                          <a:cs typeface="Times New Roman"/>
                        </a:rPr>
                        <a:t>Criterios para clasificar a los Residuos de Manejo Especial y determinar cuáles están sujetos a Plan de Manejo; el listado de los mismos, el procedimiento para la inclusión o exclusión a dicho listado; así como los elementos y procedimientos para la formulación de los planes de manejo.</a:t>
                      </a:r>
                    </a:p>
                  </a:txBody>
                  <a:tcPr marL="59535" marR="595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93527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7</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t>
            </a:r>
            <a:r>
              <a:rPr lang="es-MX" b="1" kern="0" noProof="0" dirty="0" smtClean="0">
                <a:solidFill>
                  <a:sysClr val="windowText" lastClr="000000"/>
                </a:solidFill>
              </a:rPr>
              <a:t>Social y Plan de Gestión </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2" y="1189327"/>
            <a:ext cx="8049871" cy="4278094"/>
          </a:xfrm>
          <a:prstGeom prst="rect">
            <a:avLst/>
          </a:prstGeom>
          <a:noFill/>
        </p:spPr>
        <p:txBody>
          <a:bodyPr wrap="square" rtlCol="0">
            <a:spAutoFit/>
          </a:bodyPr>
          <a:lstStyle/>
          <a:p>
            <a:pPr lvl="0" algn="just">
              <a:defRPr/>
            </a:pPr>
            <a:r>
              <a:rPr lang="es-MX" sz="1600" dirty="0"/>
              <a:t>La Ley de Hidrocarburos prevé que los proyectos de infraestructura de los sectores público y privado en la industria de Hidrocarburos atenderán los principios de sostenibilidad y respeto de los derechos humanos de las comunidades y pueblos de las regiones en los que se pretendan desarrollar (art. 118).</a:t>
            </a:r>
          </a:p>
          <a:p>
            <a:pPr lvl="0" algn="just">
              <a:defRPr/>
            </a:pPr>
            <a:endParaRPr lang="es-MX" sz="1600" dirty="0"/>
          </a:p>
          <a:p>
            <a:pPr lvl="0" algn="just">
              <a:defRPr/>
            </a:pPr>
            <a:r>
              <a:rPr lang="es-MX" sz="1600" dirty="0"/>
              <a:t>Los interesados en obtener un permiso o una autorización para desarrollar proyectos en materia de Hidrocarburos, así como los Asignatarios y Contratistas, deberán presentar a la Secretaría de Energía una evaluación de impacto social que deberá contener la identificación, caracterización, predicción y valoración de los impactos sociales que podrían derivarse de sus actividades, así como las medidas de mitigación y los planes de gestión social correspondientes, en los términos que señale el Reglamento de esta Ley.</a:t>
            </a:r>
          </a:p>
          <a:p>
            <a:pPr lvl="0" algn="just">
              <a:defRPr/>
            </a:pPr>
            <a:endParaRPr lang="es-MX" sz="1600" dirty="0"/>
          </a:p>
          <a:p>
            <a:pPr lvl="0" algn="just">
              <a:defRPr/>
            </a:pPr>
            <a:r>
              <a:rPr lang="es-MX" sz="1600" dirty="0"/>
              <a:t>La Secretaría de Energía emitirá la resolución y las recomendaciones que correspondan.</a:t>
            </a:r>
          </a:p>
          <a:p>
            <a:pPr lvl="0" algn="just">
              <a:defRPr/>
            </a:pPr>
            <a:endParaRPr lang="es-MX" sz="1600" dirty="0"/>
          </a:p>
          <a:p>
            <a:pPr lvl="0" algn="just">
              <a:defRPr/>
            </a:pPr>
            <a:r>
              <a:rPr lang="es-MX" sz="1600" dirty="0"/>
              <a:t>La resolución deberá ser presentada por los Permisionarios o Autorizados para efectos de la autorización de impacto ambiental.</a:t>
            </a:r>
          </a:p>
          <a:p>
            <a:pPr lvl="0" algn="just">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52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65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7</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t>
            </a:r>
            <a:r>
              <a:rPr lang="es-MX" b="1" kern="0" noProof="0" dirty="0" smtClean="0">
                <a:solidFill>
                  <a:sysClr val="windowText" lastClr="000000"/>
                </a:solidFill>
              </a:rPr>
              <a:t>Social y Plan de Gestión</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3" y="1189327"/>
            <a:ext cx="3903018" cy="4770537"/>
          </a:xfrm>
          <a:prstGeom prst="rect">
            <a:avLst/>
          </a:prstGeom>
          <a:noFill/>
        </p:spPr>
        <p:txBody>
          <a:bodyPr wrap="square" rtlCol="0">
            <a:spAutoFit/>
          </a:bodyPr>
          <a:lstStyle/>
          <a:p>
            <a:pPr marL="285750" lvl="0" indent="-285750" algn="just">
              <a:buFont typeface="Arial" panose="020B0604020202020204" pitchFamily="34" charset="0"/>
              <a:buChar char="•"/>
              <a:defRPr/>
            </a:pPr>
            <a:r>
              <a:rPr lang="es-MX" sz="1600" dirty="0"/>
              <a:t>Identificación de comunidades y pueblos ubicados en el área de influencia de un proyecto en materia de hidrocarburos</a:t>
            </a:r>
          </a:p>
          <a:p>
            <a:pPr marL="285750" lvl="0" indent="-285750" algn="just">
              <a:buFont typeface="Arial" panose="020B0604020202020204" pitchFamily="34" charset="0"/>
              <a:buChar char="•"/>
              <a:defRPr/>
            </a:pPr>
            <a:endParaRPr lang="es-MX" sz="1600" dirty="0"/>
          </a:p>
          <a:p>
            <a:pPr marL="285750" lvl="0" indent="-285750" algn="just">
              <a:buFont typeface="Arial" panose="020B0604020202020204" pitchFamily="34" charset="0"/>
              <a:buChar char="•"/>
              <a:defRPr/>
            </a:pPr>
            <a:r>
              <a:rPr lang="es-MX" sz="1600" dirty="0"/>
              <a:t>Identificación, caracterización, predicción y valoración de consecuencias para la población</a:t>
            </a:r>
          </a:p>
          <a:p>
            <a:pPr marL="285750" lvl="0" indent="-285750" algn="just">
              <a:buFont typeface="Arial" panose="020B0604020202020204" pitchFamily="34" charset="0"/>
              <a:buChar char="•"/>
              <a:defRPr/>
            </a:pPr>
            <a:endParaRPr lang="es-MX" sz="1600" dirty="0"/>
          </a:p>
          <a:p>
            <a:pPr marL="285750" lvl="0" indent="-285750" algn="just">
              <a:buFont typeface="Arial" panose="020B0604020202020204" pitchFamily="34" charset="0"/>
              <a:buChar char="•"/>
              <a:defRPr/>
            </a:pPr>
            <a:r>
              <a:rPr lang="es-MX" sz="1600" dirty="0"/>
              <a:t>Medidas de mitigación y planes de gestión social</a:t>
            </a:r>
          </a:p>
          <a:p>
            <a:pPr marL="285750" lvl="0" indent="-285750" algn="just">
              <a:buFont typeface="Arial" panose="020B0604020202020204" pitchFamily="34" charset="0"/>
              <a:buChar char="•"/>
              <a:defRPr/>
            </a:pPr>
            <a:endParaRPr lang="es-MX" sz="1600" dirty="0"/>
          </a:p>
          <a:p>
            <a:pPr marL="285750" lvl="0" indent="-285750" algn="just">
              <a:buFont typeface="Arial" panose="020B0604020202020204" pitchFamily="34" charset="0"/>
              <a:buChar char="•"/>
              <a:defRPr/>
            </a:pPr>
            <a:r>
              <a:rPr lang="es-MX" sz="1600" dirty="0"/>
              <a:t>Proyectos de infraestructura de los sectores público y privado</a:t>
            </a:r>
          </a:p>
          <a:p>
            <a:pPr marL="285750" lvl="0" indent="-285750" algn="just">
              <a:buFont typeface="Arial" panose="020B0604020202020204" pitchFamily="34" charset="0"/>
              <a:buChar char="•"/>
              <a:defRPr/>
            </a:pPr>
            <a:endParaRPr lang="es-MX" sz="1600" dirty="0"/>
          </a:p>
          <a:p>
            <a:pPr marL="285750" lvl="0" indent="-285750" algn="just">
              <a:buFont typeface="Arial" panose="020B0604020202020204" pitchFamily="34" charset="0"/>
              <a:buChar char="•"/>
              <a:defRPr/>
            </a:pPr>
            <a:r>
              <a:rPr lang="es-MX" sz="1600" dirty="0"/>
              <a:t>Principios de sostenibilidad y respecto de los derechos humanos de las comunidades y pueblos de las regiones en las que se pretende desarrollar el proyecto</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444" y="2624138"/>
            <a:ext cx="28575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102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4" y="965807"/>
            <a:ext cx="8049871" cy="1754326"/>
          </a:xfrm>
          <a:prstGeom prst="rect">
            <a:avLst/>
          </a:prstGeom>
          <a:noFill/>
        </p:spPr>
        <p:txBody>
          <a:bodyPr wrap="square" rtlCol="0">
            <a:spAutoFit/>
          </a:bodyPr>
          <a:lstStyle/>
          <a:p>
            <a:pPr lvl="0" algn="ctr">
              <a:defRPr/>
            </a:pPr>
            <a:r>
              <a:rPr lang="es-MX" b="1" dirty="0"/>
              <a:t>Factores clave en la regulación ambiental</a:t>
            </a:r>
          </a:p>
          <a:p>
            <a:pPr lvl="0" algn="just">
              <a:defRPr/>
            </a:pPr>
            <a:endParaRPr lang="es-MX" dirty="0"/>
          </a:p>
          <a:p>
            <a:pPr marL="285750" lvl="0" indent="-285750" algn="ctr">
              <a:buFont typeface="Arial" panose="020B0604020202020204" pitchFamily="34" charset="0"/>
              <a:buChar char="•"/>
              <a:defRPr/>
            </a:pPr>
            <a:r>
              <a:rPr lang="es-MX" dirty="0"/>
              <a:t>Protección de los ecosistemas</a:t>
            </a:r>
          </a:p>
          <a:p>
            <a:pPr marL="285750" lvl="0" indent="-285750" algn="ctr">
              <a:buFont typeface="Arial" panose="020B0604020202020204" pitchFamily="34" charset="0"/>
              <a:buChar char="•"/>
              <a:defRPr/>
            </a:pPr>
            <a:r>
              <a:rPr lang="es-MX" dirty="0"/>
              <a:t>Gestión y manejo de residuos</a:t>
            </a:r>
          </a:p>
          <a:p>
            <a:pPr marL="285750" lvl="0" indent="-285750" algn="ctr">
              <a:buFont typeface="Arial" panose="020B0604020202020204" pitchFamily="34" charset="0"/>
              <a:buChar char="•"/>
              <a:defRPr/>
            </a:pPr>
            <a:r>
              <a:rPr lang="es-MX" dirty="0"/>
              <a:t>Control de emisiones</a:t>
            </a:r>
          </a:p>
          <a:p>
            <a:pPr marL="285750" lvl="0" indent="-285750" algn="ctr">
              <a:buFont typeface="Arial" panose="020B0604020202020204" pitchFamily="34" charset="0"/>
              <a:buChar char="•"/>
              <a:defRPr/>
            </a:pPr>
            <a:r>
              <a:rPr lang="es-MX" dirty="0"/>
              <a:t>Descargas de aguas residuales</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055" y="3324106"/>
            <a:ext cx="3493666"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571999" y="2954774"/>
            <a:ext cx="4024935" cy="3139321"/>
          </a:xfrm>
          <a:prstGeom prst="rect">
            <a:avLst/>
          </a:prstGeom>
          <a:noFill/>
        </p:spPr>
        <p:txBody>
          <a:bodyPr wrap="square" rtlCol="0">
            <a:spAutoFit/>
          </a:bodyPr>
          <a:lstStyle/>
          <a:p>
            <a:r>
              <a:rPr lang="es-MX" b="1" dirty="0"/>
              <a:t>Protección de los ecosistemas:</a:t>
            </a:r>
          </a:p>
          <a:p>
            <a:endParaRPr lang="es-MX" dirty="0"/>
          </a:p>
          <a:p>
            <a:r>
              <a:rPr lang="es-MX" dirty="0"/>
              <a:t>Medidas de mitigación y compensación</a:t>
            </a:r>
          </a:p>
          <a:p>
            <a:endParaRPr lang="es-MX" dirty="0"/>
          </a:p>
          <a:p>
            <a:r>
              <a:rPr lang="es-MX" dirty="0"/>
              <a:t>Cambio de uso de suelo</a:t>
            </a:r>
          </a:p>
          <a:p>
            <a:endParaRPr lang="es-MX" dirty="0"/>
          </a:p>
          <a:p>
            <a:r>
              <a:rPr lang="es-MX" dirty="0"/>
              <a:t>Sistema de Administración</a:t>
            </a:r>
            <a:br>
              <a:rPr lang="es-MX" dirty="0"/>
            </a:br>
            <a:r>
              <a:rPr lang="es-MX" dirty="0"/>
              <a:t>(Sistema Industrial y Operativa)</a:t>
            </a:r>
          </a:p>
          <a:p>
            <a:endParaRPr lang="es-MX" dirty="0"/>
          </a:p>
          <a:p>
            <a:pPr algn="just"/>
            <a:r>
              <a:rPr lang="es-MX" dirty="0"/>
              <a:t>Situaciones de contingencia </a:t>
            </a:r>
            <a:br>
              <a:rPr lang="es-MX" dirty="0"/>
            </a:br>
            <a:r>
              <a:rPr lang="es-MX" dirty="0"/>
              <a:t>ambiental/ emergencia ecológica</a:t>
            </a:r>
          </a:p>
        </p:txBody>
      </p:sp>
    </p:spTree>
    <p:extLst>
      <p:ext uri="{BB962C8B-B14F-4D97-AF65-F5344CB8AC3E}">
        <p14:creationId xmlns:p14="http://schemas.microsoft.com/office/powerpoint/2010/main" val="33462095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2" y="1250287"/>
            <a:ext cx="8049871" cy="1754326"/>
          </a:xfrm>
          <a:prstGeom prst="rect">
            <a:avLst/>
          </a:prstGeom>
          <a:noFill/>
        </p:spPr>
        <p:txBody>
          <a:bodyPr wrap="square" rtlCol="0">
            <a:spAutoFit/>
          </a:bodyPr>
          <a:lstStyle/>
          <a:p>
            <a:pPr marL="285750" lvl="0" indent="-285750" algn="just">
              <a:buFont typeface="Arial" panose="020B0604020202020204" pitchFamily="34" charset="0"/>
              <a:buChar char="•"/>
              <a:defRPr/>
            </a:pPr>
            <a:r>
              <a:rPr lang="es-MX" dirty="0"/>
              <a:t>Sistema de Administración de Seguridad Industrial, Seguridad Operativa y Protección al Medio Ambiente, que deberán prever los estándares, funciones, responsabilidades y encargados de la Seguridad Industrial, Seguridad Operativa y protección al medio ambiente. </a:t>
            </a:r>
          </a:p>
          <a:p>
            <a:pPr marL="285750" lvl="0" indent="-285750" algn="just">
              <a:buFont typeface="Arial" panose="020B0604020202020204" pitchFamily="34" charset="0"/>
              <a:buChar char="•"/>
              <a:defRPr/>
            </a:pPr>
            <a:r>
              <a:rPr lang="es-MX" dirty="0"/>
              <a:t>Situaciones de Contingencia (Ambiental) / Emergencia  Ecológica.</a:t>
            </a:r>
          </a:p>
          <a:p>
            <a:pPr marL="285750" lvl="0" indent="-285750" algn="just">
              <a:buFont typeface="Arial" panose="020B0604020202020204" pitchFamily="34" charset="0"/>
              <a:buChar char="•"/>
              <a:defRPr/>
            </a:pPr>
            <a:r>
              <a:rPr lang="es-MX" dirty="0"/>
              <a:t>Cumplimiento de medidas de mitigación y compensación en impacto ambiental.</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037" y="3149601"/>
            <a:ext cx="3931919" cy="278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190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4368800" y="3730621"/>
            <a:ext cx="4451657" cy="2308324"/>
          </a:xfrm>
          <a:prstGeom prst="rect">
            <a:avLst/>
          </a:prstGeom>
          <a:noFill/>
        </p:spPr>
        <p:txBody>
          <a:bodyPr wrap="square" rtlCol="0">
            <a:spAutoFit/>
          </a:bodyPr>
          <a:lstStyle/>
          <a:p>
            <a:pPr lvl="0" algn="ctr">
              <a:defRPr/>
            </a:pPr>
            <a:r>
              <a:rPr lang="es-MX" b="1" dirty="0"/>
              <a:t>Control de emisiones</a:t>
            </a:r>
          </a:p>
          <a:p>
            <a:pPr marL="285750" lvl="0" indent="-285750" algn="just">
              <a:buFont typeface="Arial" panose="020B0604020202020204" pitchFamily="34" charset="0"/>
              <a:buChar char="•"/>
              <a:defRPr/>
            </a:pPr>
            <a:endParaRPr lang="es-MX" dirty="0"/>
          </a:p>
          <a:p>
            <a:pPr lvl="0" algn="just">
              <a:defRPr/>
            </a:pPr>
            <a:r>
              <a:rPr lang="es-MX" dirty="0"/>
              <a:t>Licencia ambiental única</a:t>
            </a:r>
          </a:p>
          <a:p>
            <a:pPr lvl="0" algn="just">
              <a:defRPr/>
            </a:pPr>
            <a:r>
              <a:rPr lang="es-MX" dirty="0"/>
              <a:t>Cédula de operación anual</a:t>
            </a:r>
          </a:p>
          <a:p>
            <a:pPr lvl="0" algn="just">
              <a:defRPr/>
            </a:pPr>
            <a:r>
              <a:rPr lang="es-MX" dirty="0"/>
              <a:t>Puntos de muestreo</a:t>
            </a:r>
          </a:p>
          <a:p>
            <a:pPr lvl="0" algn="just">
              <a:defRPr/>
            </a:pPr>
            <a:r>
              <a:rPr lang="es-MX" dirty="0"/>
              <a:t>Bitácora de equipos de procesos y de control</a:t>
            </a:r>
          </a:p>
          <a:p>
            <a:pPr lvl="0" algn="just">
              <a:defRPr/>
            </a:pPr>
            <a:r>
              <a:rPr lang="es-MX" dirty="0"/>
              <a:t>Emergencias (paros no programados)</a:t>
            </a:r>
          </a:p>
          <a:p>
            <a:pPr lvl="0" algn="just">
              <a:defRPr/>
            </a:pPr>
            <a:r>
              <a:rPr lang="es-MX" dirty="0"/>
              <a:t>Zonas críticas (</a:t>
            </a:r>
            <a:r>
              <a:rPr lang="es-MX" dirty="0" err="1"/>
              <a:t>precontingencias</a:t>
            </a:r>
            <a:r>
              <a:rPr lang="es-MX" dirty="0"/>
              <a:t> ambientales)</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47063" y="887525"/>
            <a:ext cx="4024935" cy="2585323"/>
          </a:xfrm>
          <a:prstGeom prst="rect">
            <a:avLst/>
          </a:prstGeom>
          <a:noFill/>
        </p:spPr>
        <p:txBody>
          <a:bodyPr wrap="square" rtlCol="0">
            <a:spAutoFit/>
          </a:bodyPr>
          <a:lstStyle/>
          <a:p>
            <a:r>
              <a:rPr lang="es-MX" b="1" dirty="0"/>
              <a:t>Gestión y manejo de residuos:</a:t>
            </a:r>
          </a:p>
          <a:p>
            <a:endParaRPr lang="es-MX" dirty="0"/>
          </a:p>
          <a:p>
            <a:r>
              <a:rPr lang="es-MX" dirty="0"/>
              <a:t>Planes de manejo (Refinerías y TARS)</a:t>
            </a:r>
          </a:p>
          <a:p>
            <a:r>
              <a:rPr lang="es-MX" dirty="0"/>
              <a:t>Residuos peligrosos</a:t>
            </a:r>
          </a:p>
          <a:p>
            <a:r>
              <a:rPr lang="es-MX" dirty="0"/>
              <a:t>Residuos de manejo especial</a:t>
            </a:r>
          </a:p>
          <a:p>
            <a:r>
              <a:rPr lang="es-MX" dirty="0"/>
              <a:t>Residuos en general</a:t>
            </a:r>
          </a:p>
          <a:p>
            <a:r>
              <a:rPr lang="es-MX" dirty="0"/>
              <a:t>Valorización</a:t>
            </a:r>
          </a:p>
          <a:p>
            <a:r>
              <a:rPr lang="es-MX" dirty="0"/>
              <a:t>Bitácora de residuos y manifiestos</a:t>
            </a:r>
          </a:p>
          <a:p>
            <a:r>
              <a:rPr lang="es-MX" dirty="0"/>
              <a:t>Registro de Pruebas</a:t>
            </a: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0161" y="1412240"/>
            <a:ext cx="3548698"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059" y="3596640"/>
            <a:ext cx="3097212" cy="255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206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4571998" y="2163471"/>
            <a:ext cx="4024935" cy="2585323"/>
          </a:xfrm>
          <a:prstGeom prst="rect">
            <a:avLst/>
          </a:prstGeom>
          <a:noFill/>
        </p:spPr>
        <p:txBody>
          <a:bodyPr wrap="square" rtlCol="0">
            <a:spAutoFit/>
          </a:bodyPr>
          <a:lstStyle/>
          <a:p>
            <a:r>
              <a:rPr lang="es-MX" b="1" dirty="0"/>
              <a:t>Descarga de aguas residuales</a:t>
            </a:r>
          </a:p>
          <a:p>
            <a:endParaRPr lang="es-MX" dirty="0"/>
          </a:p>
          <a:p>
            <a:r>
              <a:rPr lang="es-MX" dirty="0"/>
              <a:t>Control de descargas al alcantarillado</a:t>
            </a:r>
          </a:p>
          <a:p>
            <a:endParaRPr lang="es-MX" dirty="0"/>
          </a:p>
          <a:p>
            <a:r>
              <a:rPr lang="es-MX" dirty="0"/>
              <a:t>Separación de aceites sólidos</a:t>
            </a:r>
          </a:p>
          <a:p>
            <a:endParaRPr lang="es-MX" dirty="0"/>
          </a:p>
          <a:p>
            <a:r>
              <a:rPr lang="es-MX" dirty="0"/>
              <a:t>Conducción de agua de lluvia (drenaje)</a:t>
            </a:r>
          </a:p>
          <a:p>
            <a:endParaRPr lang="es-MX" dirty="0"/>
          </a:p>
          <a:p>
            <a:r>
              <a:rPr lang="es-MX" dirty="0"/>
              <a:t>Pozos de control y monitoreo</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 y="2180186"/>
            <a:ext cx="38100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5164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1" y="1609152"/>
            <a:ext cx="8049871" cy="3785652"/>
          </a:xfrm>
          <a:prstGeom prst="rect">
            <a:avLst/>
          </a:prstGeom>
          <a:noFill/>
        </p:spPr>
        <p:txBody>
          <a:bodyPr wrap="square" rtlCol="0">
            <a:spAutoFit/>
          </a:bodyPr>
          <a:lstStyle/>
          <a:p>
            <a:pPr lvl="0" algn="just">
              <a:defRPr/>
            </a:pPr>
            <a:r>
              <a:rPr lang="es-MX" sz="1600" b="1" dirty="0"/>
              <a:t>Principales Trámites:</a:t>
            </a:r>
          </a:p>
          <a:p>
            <a:pPr lvl="0" algn="just">
              <a:defRPr/>
            </a:pPr>
            <a:endParaRPr lang="es-MX" sz="1600" b="1" dirty="0"/>
          </a:p>
          <a:p>
            <a:pPr marL="285750" lvl="0" indent="-285750" algn="just">
              <a:buFont typeface="Arial" panose="020B0604020202020204" pitchFamily="34" charset="0"/>
              <a:buChar char="•"/>
              <a:defRPr/>
            </a:pPr>
            <a:r>
              <a:rPr lang="es-MX" sz="1600" b="1" dirty="0"/>
              <a:t>Impacto ambiental. </a:t>
            </a:r>
            <a:r>
              <a:rPr lang="es-MX" sz="1600" dirty="0"/>
              <a:t>Trámite 60 días hábiles prorrogables. Atención en la Línea Base y Pronóstico Ambiental.</a:t>
            </a:r>
          </a:p>
          <a:p>
            <a:pPr marL="285750" lvl="0" indent="-285750" algn="just">
              <a:buFont typeface="Arial" panose="020B0604020202020204" pitchFamily="34" charset="0"/>
              <a:buChar char="•"/>
              <a:defRPr/>
            </a:pPr>
            <a:r>
              <a:rPr lang="es-MX" sz="1600" b="1" dirty="0"/>
              <a:t>Licencia ambiental única</a:t>
            </a:r>
            <a:r>
              <a:rPr lang="es-MX" sz="1600" dirty="0"/>
              <a:t>. Trámite 40 días hábiles. Atención en cambio de procesos e incremento en la producción.</a:t>
            </a:r>
          </a:p>
          <a:p>
            <a:pPr marL="285750" lvl="0" indent="-285750" algn="just">
              <a:buFont typeface="Arial" panose="020B0604020202020204" pitchFamily="34" charset="0"/>
              <a:buChar char="•"/>
              <a:defRPr/>
            </a:pPr>
            <a:r>
              <a:rPr lang="es-MX" sz="1600" b="1" dirty="0"/>
              <a:t>Cédula de operación anual. </a:t>
            </a:r>
            <a:r>
              <a:rPr lang="es-MX" sz="1600" dirty="0"/>
              <a:t>Trámite 20 días hábiles (forma electrónica). Descargas de aguas </a:t>
            </a:r>
          </a:p>
          <a:p>
            <a:pPr marL="285750" lvl="0" indent="-285750" algn="just">
              <a:buFont typeface="Arial" panose="020B0604020202020204" pitchFamily="34" charset="0"/>
              <a:buChar char="•"/>
              <a:defRPr/>
            </a:pPr>
            <a:r>
              <a:rPr lang="es-MX" sz="1600" dirty="0"/>
              <a:t>residuales, generación de más de 25,000 ton de bióxido de carbono.</a:t>
            </a:r>
          </a:p>
          <a:p>
            <a:pPr marL="285750" lvl="0" indent="-285750" algn="just">
              <a:buFont typeface="Arial" panose="020B0604020202020204" pitchFamily="34" charset="0"/>
              <a:buChar char="•"/>
              <a:defRPr/>
            </a:pPr>
            <a:r>
              <a:rPr lang="es-MX" sz="1600" b="1" dirty="0"/>
              <a:t>Registro de generador</a:t>
            </a:r>
            <a:r>
              <a:rPr lang="es-MX" sz="1600" dirty="0"/>
              <a:t>. Trámite 5 días hábiles. Planes de Manejo (Grandes Generadores).</a:t>
            </a:r>
          </a:p>
          <a:p>
            <a:pPr marL="285750" lvl="0" indent="-285750" algn="just">
              <a:buFont typeface="Arial" panose="020B0604020202020204" pitchFamily="34" charset="0"/>
              <a:buChar char="•"/>
              <a:defRPr/>
            </a:pPr>
            <a:r>
              <a:rPr lang="es-MX" sz="1600" b="1" dirty="0"/>
              <a:t>Cambio de uso de suelo forestal</a:t>
            </a:r>
            <a:r>
              <a:rPr lang="es-MX" sz="1600" dirty="0"/>
              <a:t>. Trámite 60 días hábiles (Consejo Estatal Forestal) . </a:t>
            </a:r>
          </a:p>
          <a:p>
            <a:pPr marL="285750" lvl="0" indent="-285750" algn="just">
              <a:buFont typeface="Arial" panose="020B0604020202020204" pitchFamily="34" charset="0"/>
              <a:buChar char="•"/>
              <a:defRPr/>
            </a:pPr>
            <a:r>
              <a:rPr lang="es-MX" sz="1600" b="1" dirty="0"/>
              <a:t>Autorización autos tanque.</a:t>
            </a:r>
            <a:r>
              <a:rPr lang="es-MX" sz="1600" dirty="0"/>
              <a:t> Certificación y Diseño ASME. (Secretaría de Comunicaciones y Transportes. </a:t>
            </a:r>
          </a:p>
          <a:p>
            <a:pPr marL="285750" lvl="0" indent="-285750" algn="just">
              <a:buFont typeface="Arial" panose="020B0604020202020204" pitchFamily="34" charset="0"/>
              <a:buChar char="•"/>
              <a:defRPr/>
            </a:pPr>
            <a:r>
              <a:rPr lang="es-MX" sz="1600" b="1" dirty="0"/>
              <a:t>Permiso para manejo de residuos</a:t>
            </a:r>
          </a:p>
          <a:p>
            <a:pPr marL="285750" lvl="0" indent="-285750" algn="just">
              <a:buFont typeface="Arial" panose="020B0604020202020204" pitchFamily="34" charset="0"/>
              <a:buChar char="•"/>
              <a:defRPr/>
            </a:pPr>
            <a:r>
              <a:rPr lang="es-MX" sz="1600" b="1" dirty="0"/>
              <a:t>Permiso de uso de suelo (estatal/municipal)</a:t>
            </a:r>
          </a:p>
          <a:p>
            <a:pPr lvl="0" algn="just">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189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1" y="932037"/>
            <a:ext cx="8049871" cy="4893647"/>
          </a:xfrm>
          <a:prstGeom prst="rect">
            <a:avLst/>
          </a:prstGeom>
          <a:noFill/>
        </p:spPr>
        <p:txBody>
          <a:bodyPr wrap="square" rtlCol="0">
            <a:spAutoFit/>
          </a:bodyPr>
          <a:lstStyle/>
          <a:p>
            <a:pPr lvl="0" algn="just">
              <a:defRPr/>
            </a:pPr>
            <a:r>
              <a:rPr lang="es-MX" sz="1600" b="1" dirty="0"/>
              <a:t>Licencia ambiental única</a:t>
            </a:r>
          </a:p>
          <a:p>
            <a:pPr lvl="0" algn="just">
              <a:defRPr/>
            </a:pPr>
            <a:endParaRPr lang="es-MX" sz="1600" b="1" dirty="0"/>
          </a:p>
          <a:p>
            <a:pPr lvl="0" algn="just">
              <a:defRPr/>
            </a:pPr>
            <a:r>
              <a:rPr lang="es-MX" sz="1600" dirty="0"/>
              <a:t>“Instrumento de regulación directa para establecimientos industriales de jurisdicción federal en materia de prevención y control de la contaminación en la atmósfera, que establece condiciones para su operación y funcionamiento integral conforme a la legislación ambiental” (Instructivo General, SEMARNAP, 1999).</a:t>
            </a:r>
          </a:p>
          <a:p>
            <a:pPr lvl="0" algn="just">
              <a:defRPr/>
            </a:pPr>
            <a:endParaRPr lang="es-MX" sz="1600" dirty="0"/>
          </a:p>
          <a:p>
            <a:pPr marL="285750" lvl="0" indent="-285750" algn="just">
              <a:buFont typeface="Arial" panose="020B0604020202020204" pitchFamily="34" charset="0"/>
              <a:buChar char="•"/>
              <a:defRPr/>
            </a:pPr>
            <a:r>
              <a:rPr lang="es-MX" sz="1600" dirty="0"/>
              <a:t>Coordinación en un solo proceso de las obligaciones ambientales.</a:t>
            </a:r>
          </a:p>
          <a:p>
            <a:pPr marL="285750" lvl="0" indent="-285750" algn="just">
              <a:buFont typeface="Arial" panose="020B0604020202020204" pitchFamily="34" charset="0"/>
              <a:buChar char="•"/>
              <a:defRPr/>
            </a:pPr>
            <a:endParaRPr lang="es-MX" sz="1600" dirty="0"/>
          </a:p>
          <a:p>
            <a:pPr marL="285750" lvl="0" indent="-285750" algn="just">
              <a:buFont typeface="Arial" panose="020B0604020202020204" pitchFamily="34" charset="0"/>
              <a:buChar char="•"/>
              <a:defRPr/>
            </a:pPr>
            <a:r>
              <a:rPr lang="es-MX" sz="1600" dirty="0"/>
              <a:t>Trámites de impacto ambiental y riesgo, residuos peligrosos y servicios hidráulicos.</a:t>
            </a:r>
          </a:p>
          <a:p>
            <a:pPr marL="285750" lvl="0" indent="-285750" algn="just">
              <a:buFont typeface="Arial" panose="020B0604020202020204" pitchFamily="34" charset="0"/>
              <a:buChar char="•"/>
              <a:defRPr/>
            </a:pPr>
            <a:endParaRPr lang="es-MX" sz="1600" dirty="0"/>
          </a:p>
          <a:p>
            <a:pPr marL="285750" lvl="0" indent="-285750" algn="just">
              <a:buFont typeface="Arial" panose="020B0604020202020204" pitchFamily="34" charset="0"/>
              <a:buChar char="•"/>
              <a:defRPr/>
            </a:pPr>
            <a:r>
              <a:rPr lang="es-MX" sz="1600" dirty="0"/>
              <a:t>Obligatoria para establecimientos industriales, previo al inicio o incremento de sus operaciones y procesos.</a:t>
            </a:r>
          </a:p>
          <a:p>
            <a:pPr lvl="0" algn="just">
              <a:defRPr/>
            </a:pPr>
            <a:endParaRPr lang="es-MX" sz="1600" dirty="0"/>
          </a:p>
          <a:p>
            <a:pPr lvl="0" algn="just">
              <a:defRPr/>
            </a:pPr>
            <a:r>
              <a:rPr lang="es-MX" sz="1600" dirty="0"/>
              <a:t>Referencia IPPC </a:t>
            </a:r>
            <a:r>
              <a:rPr lang="es-MX" sz="1600" dirty="0" err="1"/>
              <a:t>Directive</a:t>
            </a:r>
            <a:r>
              <a:rPr lang="es-MX" sz="1600" dirty="0"/>
              <a:t> (</a:t>
            </a:r>
            <a:r>
              <a:rPr lang="es-MX" sz="1600" dirty="0" err="1"/>
              <a:t>Integrated</a:t>
            </a:r>
            <a:r>
              <a:rPr lang="es-MX" sz="1600" dirty="0"/>
              <a:t> </a:t>
            </a:r>
            <a:r>
              <a:rPr lang="es-MX" sz="1600" dirty="0" err="1"/>
              <a:t>Pollution</a:t>
            </a:r>
            <a:r>
              <a:rPr lang="es-MX" sz="1600" dirty="0"/>
              <a:t> </a:t>
            </a:r>
            <a:r>
              <a:rPr lang="es-MX" sz="1600" dirty="0" err="1"/>
              <a:t>Prevention</a:t>
            </a:r>
            <a:r>
              <a:rPr lang="es-MX" sz="1600" dirty="0"/>
              <a:t> and Control) *</a:t>
            </a:r>
          </a:p>
          <a:p>
            <a:pPr marL="285750" lvl="0" indent="-285750" algn="just">
              <a:buFont typeface="Arial" panose="020B0604020202020204" pitchFamily="34" charset="0"/>
              <a:buChar char="•"/>
              <a:defRPr/>
            </a:pPr>
            <a:endParaRPr lang="es-MX" sz="1600" dirty="0"/>
          </a:p>
          <a:p>
            <a:pPr lvl="0" algn="just">
              <a:defRPr/>
            </a:pPr>
            <a:r>
              <a:rPr lang="es-MX" sz="1000" dirty="0"/>
              <a:t>* La Unión Europea (UE) define las obligaciones con las que deben cumplir las actividades industriales y agrícolas con un alto potencial de contaminación. Se establece un procedimiento de autorización de estas actividades y establece los requisitos mínimos que deben incluirse en todos los permisos, sobre todo en términos de contaminantes liberados. El objetivo es prevenir o reducir la contaminación de la atmósfera, agua y suelo, así como las cantidades de residuos procedentes de instalaciones industriales y agrícolas, para garantizar un alto nivel de protección del medio ambiente.</a:t>
            </a:r>
          </a:p>
          <a:p>
            <a:pPr lvl="0" algn="just">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2556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kumimoji="0" lang="es-MX" sz="1800" b="1" i="0" u="none" strike="noStrike" kern="0" cap="none" spc="0" normalizeH="0" baseline="0" noProof="0" dirty="0">
                <a:ln>
                  <a:noFill/>
                </a:ln>
                <a:solidFill>
                  <a:sysClr val="windowText" lastClr="000000"/>
                </a:solidFill>
                <a:effectLst/>
                <a:uLnTx/>
                <a:uFillTx/>
              </a:rPr>
              <a:t>.</a:t>
            </a:r>
            <a:r>
              <a:rPr kumimoji="0" lang="es-MX" sz="1800" b="1" i="0" u="none" strike="noStrike" kern="0" cap="none" spc="0" normalizeH="0" noProof="0" dirty="0">
                <a:ln>
                  <a:noFill/>
                </a:ln>
                <a:solidFill>
                  <a:sysClr val="windowText" lastClr="000000"/>
                </a:solidFill>
                <a:effectLst/>
                <a:uLnTx/>
                <a:uFillTx/>
              </a:rPr>
              <a:t> </a:t>
            </a:r>
            <a:r>
              <a:rPr lang="es-MX" b="1" kern="0" noProof="0" dirty="0">
                <a:solidFill>
                  <a:sysClr val="windowText" lastClr="000000"/>
                </a:solidFill>
              </a:rPr>
              <a:t>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460375" y="917866"/>
            <a:ext cx="8049871" cy="584775"/>
          </a:xfrm>
          <a:prstGeom prst="rect">
            <a:avLst/>
          </a:prstGeom>
          <a:noFill/>
        </p:spPr>
        <p:txBody>
          <a:bodyPr wrap="square" rtlCol="0">
            <a:spAutoFit/>
          </a:bodyPr>
          <a:lstStyle/>
          <a:p>
            <a:pPr lvl="0" algn="ctr">
              <a:defRPr/>
            </a:pPr>
            <a:r>
              <a:rPr lang="es-MX" sz="1600" b="1" dirty="0"/>
              <a:t>Licencia ambiental única</a:t>
            </a:r>
            <a:endParaRPr lang="es-MX" sz="1600" dirty="0"/>
          </a:p>
          <a:p>
            <a:pPr lvl="0" algn="just">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40080" y="1516315"/>
            <a:ext cx="1493520" cy="12268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a:t>Otros Trámites</a:t>
            </a:r>
          </a:p>
        </p:txBody>
      </p:sp>
      <p:sp>
        <p:nvSpPr>
          <p:cNvPr id="5" name="4 Elipse"/>
          <p:cNvSpPr/>
          <p:nvPr/>
        </p:nvSpPr>
        <p:spPr>
          <a:xfrm>
            <a:off x="2386063" y="1502641"/>
            <a:ext cx="1933471" cy="12405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MX" sz="1600" dirty="0"/>
              <a:t>Impacto </a:t>
            </a:r>
            <a:br>
              <a:rPr lang="es-MX" sz="1600" dirty="0"/>
            </a:br>
            <a:r>
              <a:rPr lang="es-MX" sz="1600" dirty="0"/>
              <a:t>y Riesgo Ambiental</a:t>
            </a:r>
          </a:p>
        </p:txBody>
      </p:sp>
      <p:sp>
        <p:nvSpPr>
          <p:cNvPr id="6" name="5 Elipse"/>
          <p:cNvSpPr/>
          <p:nvPr/>
        </p:nvSpPr>
        <p:spPr>
          <a:xfrm>
            <a:off x="4634492" y="1516315"/>
            <a:ext cx="1933471" cy="122688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a:t>Generación y manejo de residuos peligrosos</a:t>
            </a:r>
          </a:p>
        </p:txBody>
      </p:sp>
      <p:sp>
        <p:nvSpPr>
          <p:cNvPr id="7" name="6 Elipse"/>
          <p:cNvSpPr/>
          <p:nvPr/>
        </p:nvSpPr>
        <p:spPr>
          <a:xfrm>
            <a:off x="6836144" y="1502641"/>
            <a:ext cx="1933471" cy="124056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MX" sz="1600" dirty="0"/>
              <a:t>Uso y descargas a aguas nacionales</a:t>
            </a:r>
          </a:p>
        </p:txBody>
      </p:sp>
      <p:sp>
        <p:nvSpPr>
          <p:cNvPr id="8" name="7 Rectángulo"/>
          <p:cNvSpPr/>
          <p:nvPr/>
        </p:nvSpPr>
        <p:spPr>
          <a:xfrm>
            <a:off x="656066" y="4937760"/>
            <a:ext cx="7956852" cy="129767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MX" sz="1600" dirty="0"/>
              <a:t>Fuentes Fijas de Jurisdicción Federal</a:t>
            </a:r>
          </a:p>
          <a:p>
            <a:pPr algn="ctr"/>
            <a:r>
              <a:rPr lang="es-MX" sz="1600" dirty="0"/>
              <a:t>Asbesto – Cemento y Cal – Petróleo y Petroquímica – Vidrio</a:t>
            </a:r>
            <a:br>
              <a:rPr lang="es-MX" sz="1600" dirty="0"/>
            </a:br>
            <a:r>
              <a:rPr lang="es-MX" sz="1600" dirty="0"/>
              <a:t>Industria Química – Pinturas y Tintas – Industria Automotriz </a:t>
            </a:r>
            <a:br>
              <a:rPr lang="es-MX" sz="1600" dirty="0"/>
            </a:br>
            <a:r>
              <a:rPr lang="es-MX" sz="1600" dirty="0"/>
              <a:t>Tratamiento de Residuos Peligrosos</a:t>
            </a:r>
          </a:p>
          <a:p>
            <a:pPr algn="ctr"/>
            <a:r>
              <a:rPr lang="es-MX" sz="1600" dirty="0"/>
              <a:t>Celulosa y Papel, Metalúrgica y  Generación de Energía Eléctrica </a:t>
            </a:r>
          </a:p>
        </p:txBody>
      </p:sp>
      <p:sp>
        <p:nvSpPr>
          <p:cNvPr id="9" name="8 Rectángulo"/>
          <p:cNvSpPr/>
          <p:nvPr/>
        </p:nvSpPr>
        <p:spPr>
          <a:xfrm>
            <a:off x="2570478" y="3139440"/>
            <a:ext cx="1564640" cy="10261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MX" sz="1600" dirty="0">
                <a:solidFill>
                  <a:schemeClr val="tx1"/>
                </a:solidFill>
              </a:rPr>
              <a:t>Licencia de funcionamiento</a:t>
            </a:r>
          </a:p>
        </p:txBody>
      </p:sp>
      <p:sp>
        <p:nvSpPr>
          <p:cNvPr id="10" name="9 Elipse"/>
          <p:cNvSpPr/>
          <p:nvPr/>
        </p:nvSpPr>
        <p:spPr>
          <a:xfrm>
            <a:off x="4634492" y="3139440"/>
            <a:ext cx="1838956" cy="914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sz="1600" dirty="0">
                <a:solidFill>
                  <a:schemeClr val="tx1"/>
                </a:solidFill>
              </a:rPr>
              <a:t>Emisiones a la Atmósfera</a:t>
            </a:r>
          </a:p>
        </p:txBody>
      </p:sp>
      <p:sp>
        <p:nvSpPr>
          <p:cNvPr id="13" name="12 Rectángulo redondeado"/>
          <p:cNvSpPr/>
          <p:nvPr/>
        </p:nvSpPr>
        <p:spPr>
          <a:xfrm>
            <a:off x="6922483" y="3139440"/>
            <a:ext cx="1760789" cy="10261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sz="1600" b="1" dirty="0"/>
              <a:t>Licencia Única Ambiental</a:t>
            </a:r>
          </a:p>
        </p:txBody>
      </p:sp>
      <p:sp>
        <p:nvSpPr>
          <p:cNvPr id="14" name="13 Flecha abajo"/>
          <p:cNvSpPr/>
          <p:nvPr/>
        </p:nvSpPr>
        <p:spPr>
          <a:xfrm flipV="1">
            <a:off x="1012053" y="3139440"/>
            <a:ext cx="484632" cy="160528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MX"/>
          </a:p>
        </p:txBody>
      </p:sp>
      <p:sp>
        <p:nvSpPr>
          <p:cNvPr id="15" name="14 Flecha derecha"/>
          <p:cNvSpPr/>
          <p:nvPr/>
        </p:nvSpPr>
        <p:spPr>
          <a:xfrm>
            <a:off x="4488707" y="4053840"/>
            <a:ext cx="2225040" cy="4846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MX"/>
          </a:p>
        </p:txBody>
      </p:sp>
      <p:sp>
        <p:nvSpPr>
          <p:cNvPr id="16" name="15 Flecha abajo"/>
          <p:cNvSpPr/>
          <p:nvPr/>
        </p:nvSpPr>
        <p:spPr>
          <a:xfrm flipV="1">
            <a:off x="3110482" y="4206240"/>
            <a:ext cx="484632" cy="69088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MX"/>
          </a:p>
        </p:txBody>
      </p:sp>
      <p:sp>
        <p:nvSpPr>
          <p:cNvPr id="17" name="AutoShape 4" descr="data:image/jpeg;base64,/9j/4AAQSkZJRgABAQAAAQABAAD/2wCEAAkGBxATEhUTExMVFREXFRgXFxcXFRgXGBgaFhUWGRkaFxoYHSogHB0lHRYXIzEhJikrLi4vFx8zODMtNzQtLisBCgoKDg0NGA8QGjMlICU3LS0yNy0tLS4rNjctNy0tKzctMC0vKzArNy0tLS0rLSs0Ky0rLS0tLTcrLTctKy0rK//AABEIAHcAkwMBIgACEQEDEQH/xAAcAAEAAgMBAQEAAAAAAAAAAAAABgcBAgUEAwj/xAA9EAABAwIDBQUFBQYHAAAAAAABAAIRAxIEBSEGEzFBUSIyYYGRB3FyobEUI0LB0TRSYnOSshUWM1Rjs/D/xAAZAQEAAwEBAAAAAAAAAAAAAAAAAQMEBQL/xAAjEQEAAgICAQMFAAAAAAAAAAAAAQIDEQQSMRQycQUhI2GR/9oADAMBAAIRAxEAPwC8UREBERAXNx+d4aiYqVWNPQnX04rolVFt6IxtT4WR/T/70VWbJNK7hj53Jnj4u8RtOXbZ4P8AC4u9w/MqKZh7YKDKtjMO+pTHF94B8mxr6hV3neOLG2A6u+i5bMjxjm3jDVyz97c1I/tVnHibx2t4Y8HMzZK9pjS6sD7VsufF29pn+Jk/NpIUkyvajA1yG0sRTc46Bt0OPuB1X5opaGD59VMdhaMY/DH/AJPq1w/Nb54+K1O0TqV1eXk7RWYX/KytWrYLC6QiIgIiICIiAiIgIiICIiAVVftJpRXNToA0+khWmVVntIqzXs8A4+kD81k5e9V+XN+qa9PO/wBOx7J6Y3FV0C7fETGsWMMT0U6UH9lAjD1Rz35/62KchaKeyF/B16eqE+1yiDgHGAXCpTgxqJdrBVbbFOIxmGHSq356Kz/an+wO/mU/7lWGyX7bhv5rfqtFLajSjlx+SJ+F/LZarZVOkIiICIiAiIgIiICIiAiIgwVUvtCY4YxxI0LG2+IiPrKtsrj59kVHEsteNR3XDi33foqsuPvXTHzuPOfF0jz5Vbs9nVXCvuZq0xe08DH0Op1U8dt5hBSvcH3AdwNkz7+EeKiea7KV6J0hzeRGnr0XGq5fX5M+Y/VZMeeKT1tP9czBfNxq9ZfPaza2tjCARZRaZbTBnzceZXx2DpF+Pw8DQPLj4BrXGT5wvbl+xmKxDtGtaObidB6KzNktk6OCabTfVd3nka+5o5BdCmWt43Vdhx5c94vb7QkQWywFlHZEREBERAREQEREBERARYJXHqbT4NrzTNdoeHWka6GYiYhB2ViEleXMMxo0G3VXtY3qT9BzQehzAePBc92R0C663XpOnovCzbPAExvgPEtcB6wuoczo7o1r2mkBJeDIjhy8VXfFS/ujaJrE+Xpp0gBAEBbwuJ/m/Af7hvo79F9cJtJg6r206dZrnuMAAO10np0BXuI14S66LULkVtpsG15purNDwbSNePviPNSOyiwFlAREQEREBERAREKDnbQZgKGHqVebW9nxcdG/NUqcNUcx1Ygll4aXdXOBPr+oU29qGaSaeHB0H3j/AKNB+Z8wo9RzuMG7CbibiXF9xm6ZBi3lAHFQLL2SzT7Rhqb/AMQFr/ibxPnofNQH2k1H/bCHTaKbbOkGZjrqvV7M8zsrPoE6VBI+Js/Uf2qb53kuHxYsqDtt4OaQHtn8vepSi2T7L5ZiKQ3dV5qQLoeA4HnLSOErtZvl7cPllWk0yG0yJPEy6ST6qE7R7LVsFFVlS5kwHjsvaTwkT8wVIcNm1TE5TXdU1ewFhPWLHA+jlCEb2KyWhiqlRtYuDWsBFrg3WQOaneVbHYSjVbVpl5e3US8EagjUAeKr3ZPZ8Yyo9hfZa0Om24nWOohWPsrsyMFvIqF99v4bYtu8TPeSB0M8zAYehUqmOy0wDzdwaPVUqaFV7H1yCWh4DnfxOBd6/qFN/ajmmtPDg6f6j/o0fU+ijlDO7cG7C7ibiXF9xm6ZBi3wA9yiRZWx2afaMMxxPbb2H/E0D6iD5ruKrfZpme7ruou7tQafG2fnEjyVpL1AIiICIiAiIgLV62RBXOK2RxlfF76sGbt1QEgPkhgOgAj90R6qxUhZQVzj9jsW3FGth7Ld5vGS+IMgkcOEyvZtLs3jamIOIoPDS5rRAcWEWjhI0OsqdLEKNCsKuy+a14bWfLQfx1JA8YClLdmzSwFTDUzc97TJOkuJEnwGnyUnRSKswmxuZ0iTTcxhIgltWNPRdjIslzRmIpvrVbqQJuG9LpFpA0jrCnaKNCusfsjjK+LNWqGCk6oCYf2hTB4ARxtViNGiQsqRXOZ7HYsYt1bD2W7wVGy6CDMkRHWVYdIkgSIMajp4LaFlAREQEREBERBhxUbqY2t2z2gypBpkCbWsdDi0DrTNw4908VJStCEEbq46noGVPu94Lnmv2TNNxi/WIMaL6HEVgSZc6m7EAA82AOAg9WEc+RnqI9tLOWltJzmloq90yCACAQXRw4wt2ZmC+wNOgJJJAgXvbp11YeHgoHPo4qWAmqftEs3jC7Vs1Wh3Y5DiAdJC9OXYqoapLp3dQE054Cwke/tNgwf3T1W9HOA4CGOuJbDZGt7bgZmBpJM9F9HY8td2wGNFNzyOJ7JA0IdHMckHPo4iXw2oXVd88OZcTDAXaubraAIg6ea+uW178JcKwDjTFz95fa4sEkk90zrC6FPGTS3ga46SWx2hHER1Gungt8JjW1Gl47kmHcnADUjwmR5KRxKGNBfSBeAwh4E1ja9wfTt3bvxgydPetBjTYIc91ctDqgDjLC1zS8GnxaIuA0XUbnNMsY+HAOfZw1BJ0Lug7v8AUFrWzpoLhB7D7CSQ0SGXkyTwAB8woHhx2Me9xNEl7JaBa8gOIZVLgHDxs+i+YxurL6xFP7qXl1gP3TyZOkSQJXUGagkBrSSSAASG8abanPweBHVZoZsx2gBu3lkHTrDvhNp1Qc04ysA0tL3Npl1RxPF1O8hoM6mWh58bW9V9Bi+32apdU35lgfI3c6kt/CA3UHTl1XtGZu1mmRD7O83veug8V0GajUcRw48VI2pPBAIMg6gjgRyIW6wxsCFlAREQEREBYcERBzMJkzWNY0m5rGloFrRILQ3WBroFrh8kaxwLXnRtuoa4xc93eIkd8+gWUQa0cjawAMe5gbaWwG6ODLC6CI1HEcOehWRkbYguJmbtGgOuqB50A4SERB68Jgm0w4Nm0uLgOkxMeevmtP8ADxudzJtttJ0kg8eXTRZRB8TktOTEhh1LNIksLDx11BHoPGdH5G3S1xEW8Q10w1wk3DUm8yiIDckaLbXnskEXBruFNtPmOMNBnqvoMoZLDJuY9zwfiJJB8JPDwCIg2r5YHNIuImpvOAOvSCIIXtotIABMxziPkFhEH0REQE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 name="20 Flecha abajo"/>
          <p:cNvSpPr/>
          <p:nvPr/>
        </p:nvSpPr>
        <p:spPr>
          <a:xfrm flipV="1">
            <a:off x="7560562" y="4206240"/>
            <a:ext cx="484632" cy="690880"/>
          </a:xfrm>
          <a:prstGeom prst="down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s-MX"/>
          </a:p>
        </p:txBody>
      </p:sp>
      <p:cxnSp>
        <p:nvCxnSpPr>
          <p:cNvPr id="25" name="24 Conector recto"/>
          <p:cNvCxnSpPr/>
          <p:nvPr/>
        </p:nvCxnSpPr>
        <p:spPr>
          <a:xfrm flipH="1">
            <a:off x="1386840" y="1310640"/>
            <a:ext cx="6416037" cy="0"/>
          </a:xfrm>
          <a:prstGeom prst="line">
            <a:avLst/>
          </a:prstGeom>
        </p:spPr>
        <p:style>
          <a:lnRef idx="3">
            <a:schemeClr val="dk1"/>
          </a:lnRef>
          <a:fillRef idx="0">
            <a:schemeClr val="dk1"/>
          </a:fillRef>
          <a:effectRef idx="2">
            <a:schemeClr val="dk1"/>
          </a:effectRef>
          <a:fontRef idx="minor">
            <a:schemeClr val="tx1"/>
          </a:fontRef>
        </p:style>
      </p:cxnSp>
      <p:cxnSp>
        <p:nvCxnSpPr>
          <p:cNvPr id="28" name="27 Conector recto"/>
          <p:cNvCxnSpPr/>
          <p:nvPr/>
        </p:nvCxnSpPr>
        <p:spPr>
          <a:xfrm>
            <a:off x="7802877" y="1310640"/>
            <a:ext cx="2" cy="192001"/>
          </a:xfrm>
          <a:prstGeom prst="line">
            <a:avLst/>
          </a:prstGeom>
        </p:spPr>
        <p:style>
          <a:lnRef idx="3">
            <a:schemeClr val="dk1"/>
          </a:lnRef>
          <a:fillRef idx="0">
            <a:schemeClr val="dk1"/>
          </a:fillRef>
          <a:effectRef idx="2">
            <a:schemeClr val="dk1"/>
          </a:effectRef>
          <a:fontRef idx="minor">
            <a:schemeClr val="tx1"/>
          </a:fontRef>
        </p:style>
      </p:cxnSp>
      <p:cxnSp>
        <p:nvCxnSpPr>
          <p:cNvPr id="33" name="32 Conector recto"/>
          <p:cNvCxnSpPr/>
          <p:nvPr/>
        </p:nvCxnSpPr>
        <p:spPr>
          <a:xfrm>
            <a:off x="5533647" y="1313114"/>
            <a:ext cx="2" cy="192001"/>
          </a:xfrm>
          <a:prstGeom prst="line">
            <a:avLst/>
          </a:prstGeom>
        </p:spPr>
        <p:style>
          <a:lnRef idx="3">
            <a:schemeClr val="dk1"/>
          </a:lnRef>
          <a:fillRef idx="0">
            <a:schemeClr val="dk1"/>
          </a:fillRef>
          <a:effectRef idx="2">
            <a:schemeClr val="dk1"/>
          </a:effectRef>
          <a:fontRef idx="minor">
            <a:schemeClr val="tx1"/>
          </a:fontRef>
        </p:style>
      </p:cxnSp>
      <p:cxnSp>
        <p:nvCxnSpPr>
          <p:cNvPr id="16385" name="16384 Conector recto"/>
          <p:cNvCxnSpPr>
            <a:stCxn id="5" idx="0"/>
          </p:cNvCxnSpPr>
          <p:nvPr/>
        </p:nvCxnSpPr>
        <p:spPr>
          <a:xfrm flipV="1">
            <a:off x="3352799" y="1313114"/>
            <a:ext cx="0" cy="189527"/>
          </a:xfrm>
          <a:prstGeom prst="line">
            <a:avLst/>
          </a:prstGeom>
        </p:spPr>
        <p:style>
          <a:lnRef idx="3">
            <a:schemeClr val="dk1"/>
          </a:lnRef>
          <a:fillRef idx="0">
            <a:schemeClr val="dk1"/>
          </a:fillRef>
          <a:effectRef idx="2">
            <a:schemeClr val="dk1"/>
          </a:effectRef>
          <a:fontRef idx="minor">
            <a:schemeClr val="tx1"/>
          </a:fontRef>
        </p:style>
      </p:cxnSp>
      <p:cxnSp>
        <p:nvCxnSpPr>
          <p:cNvPr id="16392" name="16391 Conector recto de flecha"/>
          <p:cNvCxnSpPr/>
          <p:nvPr/>
        </p:nvCxnSpPr>
        <p:spPr>
          <a:xfrm>
            <a:off x="1386840" y="1313114"/>
            <a:ext cx="0" cy="18952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395" name="16394 Conector recto de flecha"/>
          <p:cNvCxnSpPr/>
          <p:nvPr/>
        </p:nvCxnSpPr>
        <p:spPr>
          <a:xfrm flipH="1">
            <a:off x="2133600" y="1310640"/>
            <a:ext cx="43687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398" name="16397 Conector recto de flecha"/>
          <p:cNvCxnSpPr/>
          <p:nvPr/>
        </p:nvCxnSpPr>
        <p:spPr>
          <a:xfrm flipH="1">
            <a:off x="4135118" y="1310640"/>
            <a:ext cx="350192" cy="247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401" name="16400 Conector recto de flecha"/>
          <p:cNvCxnSpPr/>
          <p:nvPr/>
        </p:nvCxnSpPr>
        <p:spPr>
          <a:xfrm flipH="1">
            <a:off x="6350000" y="1310640"/>
            <a:ext cx="65024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404" name="16403 Conector recto de flecha"/>
          <p:cNvCxnSpPr/>
          <p:nvPr/>
        </p:nvCxnSpPr>
        <p:spPr>
          <a:xfrm>
            <a:off x="3352798" y="2987040"/>
            <a:ext cx="4450081"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409" name="16408 Conector recto de flecha"/>
          <p:cNvCxnSpPr>
            <a:endCxn id="13" idx="0"/>
          </p:cNvCxnSpPr>
          <p:nvPr/>
        </p:nvCxnSpPr>
        <p:spPr>
          <a:xfrm>
            <a:off x="7802877" y="2987040"/>
            <a:ext cx="1" cy="152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412" name="16411 Conector recto"/>
          <p:cNvCxnSpPr>
            <a:stCxn id="5" idx="4"/>
          </p:cNvCxnSpPr>
          <p:nvPr/>
        </p:nvCxnSpPr>
        <p:spPr>
          <a:xfrm flipH="1">
            <a:off x="3352798" y="2743201"/>
            <a:ext cx="1" cy="243839"/>
          </a:xfrm>
          <a:prstGeom prst="line">
            <a:avLst/>
          </a:prstGeom>
        </p:spPr>
        <p:style>
          <a:lnRef idx="3">
            <a:schemeClr val="dk1"/>
          </a:lnRef>
          <a:fillRef idx="0">
            <a:schemeClr val="dk1"/>
          </a:fillRef>
          <a:effectRef idx="2">
            <a:schemeClr val="dk1"/>
          </a:effectRef>
          <a:fontRef idx="minor">
            <a:schemeClr val="tx1"/>
          </a:fontRef>
        </p:style>
      </p:cxnSp>
      <p:cxnSp>
        <p:nvCxnSpPr>
          <p:cNvPr id="16415" name="16414 Conector recto"/>
          <p:cNvCxnSpPr>
            <a:stCxn id="6" idx="4"/>
          </p:cNvCxnSpPr>
          <p:nvPr/>
        </p:nvCxnSpPr>
        <p:spPr>
          <a:xfrm>
            <a:off x="5601228" y="2743201"/>
            <a:ext cx="0" cy="243839"/>
          </a:xfrm>
          <a:prstGeom prst="line">
            <a:avLst/>
          </a:prstGeom>
        </p:spPr>
        <p:style>
          <a:lnRef idx="3">
            <a:schemeClr val="dk1"/>
          </a:lnRef>
          <a:fillRef idx="0">
            <a:schemeClr val="dk1"/>
          </a:fillRef>
          <a:effectRef idx="2">
            <a:schemeClr val="dk1"/>
          </a:effectRef>
          <a:fontRef idx="minor">
            <a:schemeClr val="tx1"/>
          </a:fontRef>
        </p:style>
      </p:cxnSp>
      <p:cxnSp>
        <p:nvCxnSpPr>
          <p:cNvPr id="35" name="34 Conector recto"/>
          <p:cNvCxnSpPr>
            <a:stCxn id="7" idx="4"/>
            <a:endCxn id="13" idx="0"/>
          </p:cNvCxnSpPr>
          <p:nvPr/>
        </p:nvCxnSpPr>
        <p:spPr>
          <a:xfrm flipH="1">
            <a:off x="7802878" y="2743201"/>
            <a:ext cx="2" cy="396239"/>
          </a:xfrm>
          <a:prstGeom prst="line">
            <a:avLst/>
          </a:prstGeom>
        </p:spPr>
        <p:style>
          <a:lnRef idx="3">
            <a:schemeClr val="dk1"/>
          </a:lnRef>
          <a:fillRef idx="0">
            <a:schemeClr val="dk1"/>
          </a:fillRef>
          <a:effectRef idx="2">
            <a:schemeClr val="dk1"/>
          </a:effectRef>
          <a:fontRef idx="minor">
            <a:schemeClr val="tx1"/>
          </a:fontRef>
        </p:style>
      </p:cxnSp>
      <p:cxnSp>
        <p:nvCxnSpPr>
          <p:cNvPr id="38" name="37 Conector recto de flecha"/>
          <p:cNvCxnSpPr/>
          <p:nvPr/>
        </p:nvCxnSpPr>
        <p:spPr>
          <a:xfrm>
            <a:off x="4485310" y="2987040"/>
            <a:ext cx="66581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1" name="40 Conector recto de flecha"/>
          <p:cNvCxnSpPr/>
          <p:nvPr/>
        </p:nvCxnSpPr>
        <p:spPr>
          <a:xfrm>
            <a:off x="6136640" y="2987040"/>
            <a:ext cx="99568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4" name="43 Conector recto de flecha"/>
          <p:cNvCxnSpPr>
            <a:stCxn id="10" idx="6"/>
          </p:cNvCxnSpPr>
          <p:nvPr/>
        </p:nvCxnSpPr>
        <p:spPr>
          <a:xfrm>
            <a:off x="6473448" y="3596640"/>
            <a:ext cx="36269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8" name="47 Conector recto de flecha"/>
          <p:cNvCxnSpPr>
            <a:stCxn id="10" idx="2"/>
          </p:cNvCxnSpPr>
          <p:nvPr/>
        </p:nvCxnSpPr>
        <p:spPr>
          <a:xfrm flipH="1">
            <a:off x="4135118" y="3596640"/>
            <a:ext cx="499374"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536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b="1" kern="0" dirty="0">
                <a:solidFill>
                  <a:sysClr val="windowText" lastClr="000000"/>
                </a:solidFill>
              </a:rPr>
              <a:t>2</a:t>
            </a:r>
            <a:r>
              <a:rPr kumimoji="0" lang="es-MX" sz="1800" b="1" i="0" u="none" strike="noStrike" kern="0" cap="none" spc="0" normalizeH="0" baseline="0" noProof="0" dirty="0">
                <a:ln>
                  <a:noFill/>
                </a:ln>
                <a:solidFill>
                  <a:sysClr val="windowText" lastClr="000000"/>
                </a:solidFill>
                <a:effectLst/>
                <a:uLnTx/>
                <a:uFillTx/>
              </a:rPr>
              <a:t>. Leyes</a:t>
            </a:r>
            <a:r>
              <a:rPr kumimoji="0" lang="es-MX" sz="1800" b="1" i="0" u="none" strike="noStrike" kern="0" cap="none" spc="0" normalizeH="0" noProof="0" dirty="0">
                <a:ln>
                  <a:noFill/>
                </a:ln>
                <a:solidFill>
                  <a:sysClr val="windowText" lastClr="000000"/>
                </a:solidFill>
                <a:effectLst/>
                <a:uLnTx/>
                <a:uFillTx/>
              </a:rPr>
              <a:t> Secundarias</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783771" y="1313375"/>
            <a:ext cx="7794172" cy="1077218"/>
          </a:xfrm>
          <a:prstGeom prst="rect">
            <a:avLst/>
          </a:prstGeom>
          <a:noFill/>
        </p:spPr>
        <p:txBody>
          <a:bodyPr wrap="square" rtlCol="0">
            <a:spAutoFit/>
          </a:bodyPr>
          <a:lstStyle/>
          <a:p>
            <a:pPr marR="0" lvl="0" algn="just" defTabSz="914400" eaLnBrk="1" fontAlgn="auto" latinLnBrk="0" hangingPunct="1">
              <a:lnSpc>
                <a:spcPct val="100000"/>
              </a:lnSpc>
              <a:spcBef>
                <a:spcPts val="0"/>
              </a:spcBef>
              <a:spcAft>
                <a:spcPts val="0"/>
              </a:spcAft>
              <a:buClrTx/>
              <a:buSzTx/>
              <a:tabLst/>
              <a:defRPr/>
            </a:pPr>
            <a:r>
              <a:rPr kumimoji="0" lang="es-MX" sz="1600" b="0" i="0" u="none" strike="noStrike" kern="0" cap="none" spc="0" normalizeH="0" baseline="0" noProof="0" dirty="0">
                <a:ln>
                  <a:noFill/>
                </a:ln>
                <a:solidFill>
                  <a:prstClr val="black"/>
                </a:solidFill>
                <a:effectLst/>
                <a:uLnTx/>
                <a:uFillTx/>
              </a:rPr>
              <a:t>La Reforma Constitucional implicó la elaboración</a:t>
            </a:r>
            <a:r>
              <a:rPr kumimoji="0" lang="es-MX" sz="1600" b="0" i="0" u="none" strike="noStrike" kern="0" cap="none" spc="0" normalizeH="0" noProof="0" dirty="0">
                <a:ln>
                  <a:noFill/>
                </a:ln>
                <a:solidFill>
                  <a:prstClr val="black"/>
                </a:solidFill>
                <a:effectLst/>
                <a:uLnTx/>
                <a:uFillTx/>
              </a:rPr>
              <a:t> </a:t>
            </a:r>
            <a:r>
              <a:rPr lang="es-MX" sz="1600" kern="0" dirty="0">
                <a:solidFill>
                  <a:prstClr val="black"/>
                </a:solidFill>
              </a:rPr>
              <a:t>de un nuevo marco normativo que se materializó en la emisión de diversas leyes secundarias y en la modificación de otras leyes existentes, las cuales fueron publicadas en el Diario Oficial de la Federación el 11 de agosto de 2014:</a:t>
            </a:r>
          </a:p>
        </p:txBody>
      </p:sp>
      <p:graphicFrame>
        <p:nvGraphicFramePr>
          <p:cNvPr id="4" name="Tabla 3"/>
          <p:cNvGraphicFramePr>
            <a:graphicFrameLocks noGrp="1"/>
          </p:cNvGraphicFramePr>
          <p:nvPr>
            <p:extLst>
              <p:ext uri="{D42A27DB-BD31-4B8C-83A1-F6EECF244321}">
                <p14:modId xmlns:p14="http://schemas.microsoft.com/office/powerpoint/2010/main" val="2605261564"/>
              </p:ext>
            </p:extLst>
          </p:nvPr>
        </p:nvGraphicFramePr>
        <p:xfrm>
          <a:off x="776602" y="2522940"/>
          <a:ext cx="7821840" cy="3093720"/>
        </p:xfrm>
        <a:graphic>
          <a:graphicData uri="http://schemas.openxmlformats.org/drawingml/2006/table">
            <a:tbl>
              <a:tblPr firstRow="1" bandRow="1">
                <a:tableStyleId>{5C22544A-7EE6-4342-B048-85BDC9FD1C3A}</a:tableStyleId>
              </a:tblPr>
              <a:tblGrid>
                <a:gridCol w="3910920">
                  <a:extLst>
                    <a:ext uri="{9D8B030D-6E8A-4147-A177-3AD203B41FA5}">
                      <a16:colId xmlns="" xmlns:a16="http://schemas.microsoft.com/office/drawing/2014/main" val="4030388802"/>
                    </a:ext>
                  </a:extLst>
                </a:gridCol>
                <a:gridCol w="3910920">
                  <a:extLst>
                    <a:ext uri="{9D8B030D-6E8A-4147-A177-3AD203B41FA5}">
                      <a16:colId xmlns="" xmlns:a16="http://schemas.microsoft.com/office/drawing/2014/main" val="2108539705"/>
                    </a:ext>
                  </a:extLst>
                </a:gridCol>
              </a:tblGrid>
              <a:tr h="370840">
                <a:tc>
                  <a:txBody>
                    <a:bodyPr/>
                    <a:lstStyle/>
                    <a:p>
                      <a:pPr algn="ctr"/>
                      <a:r>
                        <a:rPr lang="es-MX" sz="1600" dirty="0"/>
                        <a:t>Nuevas Leyes</a:t>
                      </a:r>
                    </a:p>
                  </a:txBody>
                  <a:tcPr/>
                </a:tc>
                <a:tc>
                  <a:txBody>
                    <a:bodyPr/>
                    <a:lstStyle/>
                    <a:p>
                      <a:pPr algn="ctr"/>
                      <a:r>
                        <a:rPr lang="es-MX" sz="1600" dirty="0"/>
                        <a:t>Reformas y Adiciones</a:t>
                      </a:r>
                    </a:p>
                  </a:txBody>
                  <a:tcPr/>
                </a:tc>
                <a:extLst>
                  <a:ext uri="{0D108BD9-81ED-4DB2-BD59-A6C34878D82A}">
                    <a16:rowId xmlns="" xmlns:a16="http://schemas.microsoft.com/office/drawing/2014/main" val="1789834385"/>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Ingresos sobre Hidrocarburos</a:t>
                      </a:r>
                    </a:p>
                  </a:txBody>
                  <a:tcPr anchor="ct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Federal de Derechos</a:t>
                      </a:r>
                    </a:p>
                  </a:txBody>
                  <a:tcPr anchor="ctr"/>
                </a:tc>
                <a:extLst>
                  <a:ext uri="{0D108BD9-81ED-4DB2-BD59-A6C34878D82A}">
                    <a16:rowId xmlns="" xmlns:a16="http://schemas.microsoft.com/office/drawing/2014/main" val="472904016"/>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del Fondo Mexicano del Petróleo</a:t>
                      </a:r>
                      <a:r>
                        <a:rPr lang="es-MX" sz="1600" kern="0" baseline="0" dirty="0">
                          <a:solidFill>
                            <a:sysClr val="windowText" lastClr="000000"/>
                          </a:solidFill>
                        </a:rPr>
                        <a:t> para la Estabilización y el Desarrollo</a:t>
                      </a:r>
                      <a:endParaRPr lang="es-MX" sz="1600" kern="0" dirty="0">
                        <a:solidFill>
                          <a:sysClr val="windowText" lastClr="000000"/>
                        </a:solidFill>
                      </a:endParaRPr>
                    </a:p>
                  </a:txBody>
                  <a:tcPr anchor="ct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Coordinación Fiscal</a:t>
                      </a:r>
                    </a:p>
                  </a:txBody>
                  <a:tcPr anchor="ctr"/>
                </a:tc>
                <a:extLst>
                  <a:ext uri="{0D108BD9-81ED-4DB2-BD59-A6C34878D82A}">
                    <a16:rowId xmlns="" xmlns:a16="http://schemas.microsoft.com/office/drawing/2014/main" val="1461783569"/>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los Órganos Reguladores Coordinados en Materia Energética</a:t>
                      </a:r>
                    </a:p>
                  </a:txBody>
                  <a:tcPr anchor="ctr"/>
                </a:tc>
                <a:tc>
                  <a:txBody>
                    <a:bodyPr/>
                    <a:lstStyle/>
                    <a:p>
                      <a:pPr algn="just"/>
                      <a:r>
                        <a:rPr kumimoji="0" lang="es-MX" sz="1600" b="0" i="0" u="none" strike="noStrike" kern="0" cap="none" spc="0" normalizeH="0" baseline="0" noProof="0" dirty="0">
                          <a:ln>
                            <a:noFill/>
                          </a:ln>
                          <a:solidFill>
                            <a:sysClr val="windowText" lastClr="000000"/>
                          </a:solidFill>
                          <a:effectLst/>
                          <a:uLnTx/>
                          <a:uFillTx/>
                        </a:rPr>
                        <a:t>Ley Federal de Presupuesto y Responsabilidad Hacendaria</a:t>
                      </a:r>
                      <a:endParaRPr lang="es-MX" sz="1600" dirty="0"/>
                    </a:p>
                  </a:txBody>
                  <a:tcPr anchor="ctr"/>
                </a:tc>
                <a:extLst>
                  <a:ext uri="{0D108BD9-81ED-4DB2-BD59-A6C34878D82A}">
                    <a16:rowId xmlns="" xmlns:a16="http://schemas.microsoft.com/office/drawing/2014/main" val="4230082059"/>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la Agencia Nacional de Seguridad Industrial y de Protección al Medio Ambiente del Sector Hidrocarburos.</a:t>
                      </a:r>
                    </a:p>
                  </a:txBody>
                  <a:tcPr anchor="ctr"/>
                </a:tc>
                <a:tc>
                  <a:txBody>
                    <a:bodyPr/>
                    <a:lstStyle/>
                    <a:p>
                      <a:pPr algn="just"/>
                      <a:r>
                        <a:rPr lang="es-MX" sz="1600" dirty="0"/>
                        <a:t>Ley General de Deuda Pública</a:t>
                      </a:r>
                    </a:p>
                  </a:txBody>
                  <a:tcPr/>
                </a:tc>
                <a:extLst>
                  <a:ext uri="{0D108BD9-81ED-4DB2-BD59-A6C34878D82A}">
                    <a16:rowId xmlns="" xmlns:a16="http://schemas.microsoft.com/office/drawing/2014/main" val="10004"/>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Hidrocarburos</a:t>
                      </a:r>
                    </a:p>
                  </a:txBody>
                  <a:tcPr anchor="ctr"/>
                </a:tc>
                <a:tc>
                  <a:txBody>
                    <a:bodyPr/>
                    <a:lstStyle/>
                    <a:p>
                      <a:pPr algn="just"/>
                      <a:r>
                        <a:rPr lang="es-MX" sz="1600" dirty="0"/>
                        <a:t>Ley de Aguas Nacionales</a:t>
                      </a:r>
                    </a:p>
                  </a:txBody>
                  <a:tcPr anchor="ctr"/>
                </a:tc>
                <a:extLst>
                  <a:ext uri="{0D108BD9-81ED-4DB2-BD59-A6C34878D82A}">
                    <a16:rowId xmlns="" xmlns:a16="http://schemas.microsoft.com/office/drawing/2014/main" val="10005"/>
                  </a:ext>
                </a:extLst>
              </a:tr>
            </a:tbl>
          </a:graphicData>
        </a:graphic>
      </p:graphicFrame>
      <p:pic>
        <p:nvPicPr>
          <p:cNvPr id="9" name="Imagen 8"/>
          <p:cNvPicPr preferRelativeResize="0">
            <a:picLocks/>
          </p:cNvPicPr>
          <p:nvPr/>
        </p:nvPicPr>
        <p:blipFill>
          <a:blip r:embed="rId2"/>
          <a:stretch>
            <a:fillRect/>
          </a:stretch>
        </p:blipFill>
        <p:spPr>
          <a:xfrm>
            <a:off x="-57151" y="6189757"/>
            <a:ext cx="9258300" cy="72000"/>
          </a:xfrm>
          <a:prstGeom prst="rect">
            <a:avLst/>
          </a:prstGeom>
        </p:spPr>
      </p:pic>
      <p:pic>
        <p:nvPicPr>
          <p:cNvPr id="1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35543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6204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lang="es-MX" b="1" kern="0" noProof="0" dirty="0">
                <a:solidFill>
                  <a:sysClr val="windowText" lastClr="000000"/>
                </a:solidFill>
              </a:rPr>
              <a:t>. Impacto ambiental</a:t>
            </a:r>
            <a:endParaRPr kumimoji="0" lang="es-MX" sz="1800" b="1" i="0" u="none" strike="noStrike" kern="0" cap="none" spc="0" normalizeH="0" baseline="0" noProof="0" dirty="0">
              <a:ln>
                <a:noFill/>
              </a:ln>
              <a:solidFill>
                <a:sysClr val="windowText" lastClr="000000"/>
              </a:solidFill>
              <a:effectLst/>
              <a:uLnTx/>
              <a:uFillTx/>
            </a:endParaRP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229873507"/>
              </p:ext>
            </p:extLst>
          </p:nvPr>
        </p:nvGraphicFramePr>
        <p:xfrm>
          <a:off x="619760" y="2174240"/>
          <a:ext cx="8077199" cy="2547925"/>
        </p:xfrm>
        <a:graphic>
          <a:graphicData uri="http://schemas.openxmlformats.org/drawingml/2006/table">
            <a:tbl>
              <a:tblPr firstRow="1" firstCol="1" bandRow="1"/>
              <a:tblGrid>
                <a:gridCol w="5708379">
                  <a:extLst>
                    <a:ext uri="{9D8B030D-6E8A-4147-A177-3AD203B41FA5}">
                      <a16:colId xmlns="" xmlns:a16="http://schemas.microsoft.com/office/drawing/2014/main" val="20000"/>
                    </a:ext>
                  </a:extLst>
                </a:gridCol>
                <a:gridCol w="2368820">
                  <a:extLst>
                    <a:ext uri="{9D8B030D-6E8A-4147-A177-3AD203B41FA5}">
                      <a16:colId xmlns="" xmlns:a16="http://schemas.microsoft.com/office/drawing/2014/main" val="20001"/>
                    </a:ext>
                  </a:extLst>
                </a:gridCol>
              </a:tblGrid>
              <a:tr h="304597">
                <a:tc gridSpan="2">
                  <a:txBody>
                    <a:bodyPr/>
                    <a:lstStyle/>
                    <a:p>
                      <a:pPr algn="ctr">
                        <a:lnSpc>
                          <a:spcPct val="115000"/>
                        </a:lnSpc>
                        <a:spcAft>
                          <a:spcPts val="0"/>
                        </a:spcAft>
                      </a:pPr>
                      <a:r>
                        <a:rPr lang="es-MX" sz="1600" b="1" dirty="0">
                          <a:effectLst/>
                          <a:latin typeface="+mn-lt"/>
                          <a:ea typeface="Calibri"/>
                          <a:cs typeface="Times New Roman"/>
                        </a:rPr>
                        <a:t>Sanciones previstas por la legislación ambiental</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es-MX"/>
                    </a:p>
                  </a:txBody>
                  <a:tcPr/>
                </a:tc>
                <a:extLst>
                  <a:ext uri="{0D108BD9-81ED-4DB2-BD59-A6C34878D82A}">
                    <a16:rowId xmlns="" xmlns:a16="http://schemas.microsoft.com/office/drawing/2014/main" val="10000"/>
                  </a:ext>
                </a:extLst>
              </a:tr>
              <a:tr h="0">
                <a:tc>
                  <a:txBody>
                    <a:bodyPr/>
                    <a:lstStyle/>
                    <a:p>
                      <a:pPr algn="ctr">
                        <a:lnSpc>
                          <a:spcPct val="115000"/>
                        </a:lnSpc>
                        <a:spcAft>
                          <a:spcPts val="0"/>
                        </a:spcAft>
                      </a:pPr>
                      <a:r>
                        <a:rPr lang="es-MX" sz="1600" b="1" dirty="0">
                          <a:effectLst/>
                          <a:latin typeface="+mn-lt"/>
                          <a:ea typeface="Calibri"/>
                          <a:cs typeface="Times New Roman"/>
                        </a:rPr>
                        <a:t>Disposición Legal</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es-MX" sz="1600" b="1">
                          <a:effectLst/>
                          <a:latin typeface="+mn-lt"/>
                          <a:ea typeface="Calibri"/>
                          <a:cs typeface="Times New Roman"/>
                        </a:rPr>
                        <a:t>Monto</a:t>
                      </a:r>
                      <a:endParaRPr lang="es-MX" sz="160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 xmlns:a16="http://schemas.microsoft.com/office/drawing/2014/main" val="10001"/>
                  </a:ext>
                </a:extLst>
              </a:tr>
              <a:tr h="0">
                <a:tc>
                  <a:txBody>
                    <a:bodyPr/>
                    <a:lstStyle/>
                    <a:p>
                      <a:pPr>
                        <a:lnSpc>
                          <a:spcPct val="115000"/>
                        </a:lnSpc>
                        <a:spcAft>
                          <a:spcPts val="0"/>
                        </a:spcAft>
                      </a:pPr>
                      <a:r>
                        <a:rPr lang="es-MX" sz="1600" dirty="0">
                          <a:effectLst/>
                          <a:latin typeface="+mn-lt"/>
                          <a:ea typeface="Calibri"/>
                          <a:cs typeface="Times New Roman"/>
                        </a:rPr>
                        <a:t>Ley General de Equilibrio Ecológico y Protección al Ambiente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a:effectLst/>
                          <a:latin typeface="+mn-lt"/>
                          <a:ea typeface="Calibri"/>
                          <a:cs typeface="Times New Roman"/>
                        </a:rPr>
                        <a:t>50 mil dsm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a:lnSpc>
                          <a:spcPct val="115000"/>
                        </a:lnSpc>
                        <a:spcAft>
                          <a:spcPts val="0"/>
                        </a:spcAft>
                      </a:pPr>
                      <a:r>
                        <a:rPr lang="es-MX" sz="1600" dirty="0">
                          <a:effectLst/>
                          <a:latin typeface="+mn-lt"/>
                          <a:ea typeface="Calibri"/>
                          <a:cs typeface="Times New Roman"/>
                        </a:rPr>
                        <a:t>Ley Federal de Responsabilidad Ambiental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a:effectLst/>
                          <a:latin typeface="+mn-lt"/>
                          <a:ea typeface="Calibri"/>
                          <a:cs typeface="Times New Roman"/>
                        </a:rPr>
                        <a:t>600 mil dsm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a:lnSpc>
                          <a:spcPct val="115000"/>
                        </a:lnSpc>
                        <a:spcAft>
                          <a:spcPts val="0"/>
                        </a:spcAft>
                      </a:pPr>
                      <a:r>
                        <a:rPr lang="es-MX" sz="1600" dirty="0">
                          <a:effectLst/>
                          <a:latin typeface="+mn-lt"/>
                          <a:ea typeface="Calibri"/>
                          <a:cs typeface="Times New Roman"/>
                        </a:rPr>
                        <a:t>Ley General de Prevención y Gestión Integral de Residuos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effectLst/>
                          <a:latin typeface="+mn-lt"/>
                          <a:ea typeface="Calibri"/>
                          <a:cs typeface="Times New Roman"/>
                        </a:rPr>
                        <a:t>Remisión a LGEEPA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a:lnSpc>
                          <a:spcPct val="115000"/>
                        </a:lnSpc>
                        <a:spcAft>
                          <a:spcPts val="0"/>
                        </a:spcAft>
                      </a:pPr>
                      <a:r>
                        <a:rPr lang="es-MX" sz="1600" dirty="0">
                          <a:effectLst/>
                          <a:latin typeface="+mn-lt"/>
                          <a:ea typeface="Calibri"/>
                          <a:cs typeface="Times New Roman"/>
                        </a:rPr>
                        <a:t>Ley General de Vida Silvestre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600">
                          <a:effectLst/>
                          <a:latin typeface="+mn-lt"/>
                          <a:ea typeface="Calibri"/>
                          <a:cs typeface="Times New Roman"/>
                        </a:rPr>
                        <a:t>Remisión a LGEEPA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a:lnSpc>
                          <a:spcPct val="115000"/>
                        </a:lnSpc>
                        <a:spcAft>
                          <a:spcPts val="0"/>
                        </a:spcAft>
                      </a:pPr>
                      <a:r>
                        <a:rPr lang="es-MX" sz="1600" dirty="0">
                          <a:effectLst/>
                          <a:latin typeface="+mn-lt"/>
                          <a:ea typeface="Calibri"/>
                          <a:cs typeface="Times New Roman"/>
                        </a:rPr>
                        <a:t>Ley de Hidrocarburos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a:effectLst/>
                          <a:latin typeface="+mn-lt"/>
                          <a:ea typeface="Calibri"/>
                          <a:cs typeface="Times New Roman"/>
                        </a:rPr>
                        <a:t>750 mil/7.5 millones</a:t>
                      </a:r>
                      <a:br>
                        <a:rPr lang="es-MX" sz="1600" dirty="0">
                          <a:effectLst/>
                          <a:latin typeface="+mn-lt"/>
                          <a:ea typeface="Calibri"/>
                          <a:cs typeface="Times New Roman"/>
                        </a:rPr>
                      </a:br>
                      <a:r>
                        <a:rPr lang="es-MX" sz="1600" dirty="0" err="1">
                          <a:effectLst/>
                          <a:latin typeface="+mn-lt"/>
                          <a:ea typeface="Calibri"/>
                          <a:cs typeface="Times New Roman"/>
                        </a:rPr>
                        <a:t>dsm</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0">
                <a:tc>
                  <a:txBody>
                    <a:bodyPr/>
                    <a:lstStyle/>
                    <a:p>
                      <a:pPr>
                        <a:lnSpc>
                          <a:spcPct val="115000"/>
                        </a:lnSpc>
                        <a:spcAft>
                          <a:spcPts val="0"/>
                        </a:spcAft>
                      </a:pPr>
                      <a:r>
                        <a:rPr lang="es-MX" sz="1600" dirty="0">
                          <a:effectLst/>
                          <a:latin typeface="+mn-lt"/>
                          <a:ea typeface="Calibri"/>
                          <a:cs typeface="Times New Roman"/>
                        </a:rPr>
                        <a:t>Ley de Aguas Nacionales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a:effectLst/>
                          <a:latin typeface="+mn-lt"/>
                          <a:ea typeface="Calibri"/>
                          <a:cs typeface="Times New Roman"/>
                        </a:rPr>
                        <a:t>20 mil </a:t>
                      </a:r>
                      <a:r>
                        <a:rPr lang="es-MX" sz="1600" dirty="0" err="1">
                          <a:effectLst/>
                          <a:latin typeface="+mn-lt"/>
                          <a:ea typeface="Calibri"/>
                          <a:cs typeface="Times New Roman"/>
                        </a:rPr>
                        <a:t>dsm</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0850511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8</a:t>
            </a:r>
            <a:r>
              <a:rPr lang="es-MX" b="1" kern="0" noProof="0" dirty="0">
                <a:solidFill>
                  <a:sysClr val="windowText" lastClr="000000"/>
                </a:solidFill>
              </a:rPr>
              <a:t>. Impacto ambiental</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465784" y="1064601"/>
            <a:ext cx="8049871" cy="338554"/>
          </a:xfrm>
          <a:prstGeom prst="rect">
            <a:avLst/>
          </a:prstGeom>
          <a:noFill/>
        </p:spPr>
        <p:txBody>
          <a:bodyPr wrap="square" rtlCol="0">
            <a:spAutoFit/>
          </a:bodyPr>
          <a:lstStyle/>
          <a:p>
            <a:pPr lvl="0" algn="ctr">
              <a:defRPr/>
            </a:pPr>
            <a:r>
              <a:rPr lang="es-MX" sz="1600" b="1" dirty="0"/>
              <a:t>Responsabilidad Ambiental</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2870550540"/>
              </p:ext>
            </p:extLst>
          </p:nvPr>
        </p:nvGraphicFramePr>
        <p:xfrm>
          <a:off x="783774" y="1690547"/>
          <a:ext cx="7680960" cy="4188801"/>
        </p:xfrm>
        <a:graphic>
          <a:graphicData uri="http://schemas.openxmlformats.org/drawingml/2006/table">
            <a:tbl>
              <a:tblPr firstRow="1" firstCol="1" bandRow="1"/>
              <a:tblGrid>
                <a:gridCol w="1919812">
                  <a:extLst>
                    <a:ext uri="{9D8B030D-6E8A-4147-A177-3AD203B41FA5}">
                      <a16:colId xmlns="" xmlns:a16="http://schemas.microsoft.com/office/drawing/2014/main" val="20000"/>
                    </a:ext>
                  </a:extLst>
                </a:gridCol>
                <a:gridCol w="1919812">
                  <a:extLst>
                    <a:ext uri="{9D8B030D-6E8A-4147-A177-3AD203B41FA5}">
                      <a16:colId xmlns="" xmlns:a16="http://schemas.microsoft.com/office/drawing/2014/main" val="20001"/>
                    </a:ext>
                  </a:extLst>
                </a:gridCol>
                <a:gridCol w="1920668">
                  <a:extLst>
                    <a:ext uri="{9D8B030D-6E8A-4147-A177-3AD203B41FA5}">
                      <a16:colId xmlns="" xmlns:a16="http://schemas.microsoft.com/office/drawing/2014/main" val="20002"/>
                    </a:ext>
                  </a:extLst>
                </a:gridCol>
                <a:gridCol w="1920668">
                  <a:extLst>
                    <a:ext uri="{9D8B030D-6E8A-4147-A177-3AD203B41FA5}">
                      <a16:colId xmlns="" xmlns:a16="http://schemas.microsoft.com/office/drawing/2014/main" val="20003"/>
                    </a:ext>
                  </a:extLst>
                </a:gridCol>
              </a:tblGrid>
              <a:tr h="570315">
                <a:tc>
                  <a:txBody>
                    <a:bodyPr/>
                    <a:lstStyle/>
                    <a:p>
                      <a:pPr algn="ctr">
                        <a:lnSpc>
                          <a:spcPct val="115000"/>
                        </a:lnSpc>
                        <a:spcAft>
                          <a:spcPts val="0"/>
                        </a:spcAft>
                      </a:pPr>
                      <a:r>
                        <a:rPr lang="es-MX" sz="1600" b="1" dirty="0">
                          <a:effectLst/>
                          <a:latin typeface="+mn-lt"/>
                          <a:ea typeface="Calibri"/>
                          <a:cs typeface="Times New Roman"/>
                        </a:rPr>
                        <a:t>LGEEPA</a:t>
                      </a:r>
                      <a:br>
                        <a:rPr lang="es-MX" sz="1600" b="1" dirty="0">
                          <a:effectLst/>
                          <a:latin typeface="+mn-lt"/>
                          <a:ea typeface="Calibri"/>
                          <a:cs typeface="Times New Roman"/>
                        </a:rPr>
                      </a:br>
                      <a:r>
                        <a:rPr lang="es-MX" sz="1600" b="1" dirty="0">
                          <a:effectLst/>
                          <a:latin typeface="+mn-lt"/>
                          <a:ea typeface="Calibri"/>
                          <a:cs typeface="Times New Roman"/>
                        </a:rPr>
                        <a:t>(1988)</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MX" sz="1600" b="1" dirty="0">
                          <a:effectLst/>
                          <a:latin typeface="+mn-lt"/>
                          <a:ea typeface="Calibri"/>
                          <a:cs typeface="Times New Roman"/>
                        </a:rPr>
                        <a:t>LGPGIR</a:t>
                      </a:r>
                      <a:br>
                        <a:rPr lang="es-MX" sz="1600" b="1" dirty="0">
                          <a:effectLst/>
                          <a:latin typeface="+mn-lt"/>
                          <a:ea typeface="Calibri"/>
                          <a:cs typeface="Times New Roman"/>
                        </a:rPr>
                      </a:br>
                      <a:r>
                        <a:rPr lang="es-MX" sz="1600" b="1" dirty="0">
                          <a:effectLst/>
                          <a:latin typeface="+mn-lt"/>
                          <a:ea typeface="Calibri"/>
                          <a:cs typeface="Times New Roman"/>
                        </a:rPr>
                        <a:t>(2003)</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MX" sz="1600" b="1" dirty="0" err="1">
                          <a:effectLst/>
                          <a:latin typeface="+mn-lt"/>
                          <a:ea typeface="Calibri"/>
                          <a:cs typeface="Times New Roman"/>
                        </a:rPr>
                        <a:t>LFRA</a:t>
                      </a:r>
                      <a:r>
                        <a:rPr lang="es-MX" sz="1600" b="1" dirty="0">
                          <a:effectLst/>
                          <a:latin typeface="+mn-lt"/>
                          <a:ea typeface="Calibri"/>
                          <a:cs typeface="Times New Roman"/>
                        </a:rPr>
                        <a:t/>
                      </a:r>
                      <a:br>
                        <a:rPr lang="es-MX" sz="1600" b="1" dirty="0">
                          <a:effectLst/>
                          <a:latin typeface="+mn-lt"/>
                          <a:ea typeface="Calibri"/>
                          <a:cs typeface="Times New Roman"/>
                        </a:rPr>
                      </a:br>
                      <a:r>
                        <a:rPr lang="es-MX" sz="1600" b="1" dirty="0">
                          <a:effectLst/>
                          <a:latin typeface="+mn-lt"/>
                          <a:ea typeface="Calibri"/>
                          <a:cs typeface="Times New Roman"/>
                        </a:rPr>
                        <a:t>(2013)</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lnSpc>
                          <a:spcPct val="115000"/>
                        </a:lnSpc>
                        <a:spcAft>
                          <a:spcPts val="0"/>
                        </a:spcAft>
                      </a:pPr>
                      <a:r>
                        <a:rPr lang="es-MX" sz="1600" b="1" dirty="0">
                          <a:effectLst/>
                          <a:latin typeface="+mn-lt"/>
                          <a:ea typeface="Calibri"/>
                          <a:cs typeface="Times New Roman"/>
                        </a:rPr>
                        <a:t>LASEA</a:t>
                      </a:r>
                      <a:br>
                        <a:rPr lang="es-MX" sz="1600" b="1" dirty="0">
                          <a:effectLst/>
                          <a:latin typeface="+mn-lt"/>
                          <a:ea typeface="Calibri"/>
                          <a:cs typeface="Times New Roman"/>
                        </a:rPr>
                      </a:br>
                      <a:r>
                        <a:rPr lang="es-MX" sz="1600" b="1" dirty="0">
                          <a:effectLst/>
                          <a:latin typeface="+mn-lt"/>
                          <a:ea typeface="Calibri"/>
                          <a:cs typeface="Times New Roman"/>
                        </a:rPr>
                        <a:t>(2014)</a:t>
                      </a:r>
                      <a:endParaRPr lang="es-MX" sz="1600" dirty="0">
                        <a:effectLst/>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855472">
                <a:tc>
                  <a:txBody>
                    <a:bodyPr/>
                    <a:lstStyle/>
                    <a:p>
                      <a:pPr>
                        <a:lnSpc>
                          <a:spcPct val="115000"/>
                        </a:lnSpc>
                        <a:spcAft>
                          <a:spcPts val="0"/>
                        </a:spcAft>
                      </a:pPr>
                      <a:r>
                        <a:rPr lang="es-MX" sz="1400" dirty="0">
                          <a:effectLst/>
                          <a:latin typeface="+mn-lt"/>
                          <a:ea typeface="Calibri"/>
                          <a:cs typeface="Times New Roman"/>
                        </a:rPr>
                        <a:t>Directa: Impacto ambiental y desequilibrio ecológico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Directa: contaminación de sitios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a:effectLst/>
                          <a:latin typeface="+mn-lt"/>
                          <a:ea typeface="Calibri"/>
                          <a:cs typeface="Times New Roman"/>
                        </a:rPr>
                        <a:t>Directa: acción u omisión que ocasione un daño al ambiente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Directa: sujetos regulados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55472">
                <a:tc>
                  <a:txBody>
                    <a:bodyPr/>
                    <a:lstStyle/>
                    <a:p>
                      <a:pPr>
                        <a:lnSpc>
                          <a:spcPct val="115000"/>
                        </a:lnSpc>
                        <a:spcAft>
                          <a:spcPts val="0"/>
                        </a:spcAft>
                      </a:pPr>
                      <a:r>
                        <a:rPr lang="es-MX" sz="1400" dirty="0">
                          <a:effectLst/>
                          <a:latin typeface="+mn-lt"/>
                          <a:ea typeface="Calibri"/>
                          <a:cs typeface="Times New Roman"/>
                        </a:rPr>
                        <a:t>Alineada con acciones colectivas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Indirecta: propietarios o poseedores de predios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Directa: acciones para evitar el incremento del daño al ambiente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Indirecta: contratista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46499">
                <a:tc>
                  <a:txBody>
                    <a:bodyPr/>
                    <a:lstStyle/>
                    <a:p>
                      <a:pPr>
                        <a:lnSpc>
                          <a:spcPct val="115000"/>
                        </a:lnSpc>
                        <a:spcAft>
                          <a:spcPts val="0"/>
                        </a:spcAft>
                      </a:pPr>
                      <a:r>
                        <a:rPr lang="es-MX" sz="14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Responsabilidad objetiva y subjetiva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Sistema de Admón.</a:t>
                      </a:r>
                      <a:r>
                        <a:rPr lang="es-MX" sz="1400" baseline="0" dirty="0">
                          <a:effectLst/>
                          <a:latin typeface="+mn-lt"/>
                          <a:ea typeface="Calibri"/>
                          <a:cs typeface="Times New Roman"/>
                        </a:rPr>
                        <a:t> </a:t>
                      </a:r>
                      <a:r>
                        <a:rPr lang="es-MX" sz="1400" dirty="0">
                          <a:effectLst/>
                          <a:latin typeface="+mn-lt"/>
                          <a:ea typeface="Calibri"/>
                          <a:cs typeface="Times New Roman"/>
                        </a:rPr>
                        <a:t>de Seguridad Industrial y Operativa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570315">
                <a:tc>
                  <a:txBody>
                    <a:bodyPr/>
                    <a:lstStyle/>
                    <a:p>
                      <a:pPr>
                        <a:lnSpc>
                          <a:spcPct val="115000"/>
                        </a:lnSpc>
                        <a:spcAft>
                          <a:spcPts val="0"/>
                        </a:spcAft>
                      </a:pPr>
                      <a:r>
                        <a:rPr lang="es-MX" sz="14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Dominio funcional de operaciones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85157">
                <a:tc>
                  <a:txBody>
                    <a:bodyPr/>
                    <a:lstStyle/>
                    <a:p>
                      <a:pPr>
                        <a:lnSpc>
                          <a:spcPct val="115000"/>
                        </a:lnSpc>
                        <a:spcAft>
                          <a:spcPts val="0"/>
                        </a:spcAft>
                      </a:pPr>
                      <a:r>
                        <a:rPr lang="es-MX" sz="140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a:effectLst/>
                          <a:latin typeface="+mn-lt"/>
                          <a:ea typeface="Calibri"/>
                          <a:cs typeface="Times New Roman"/>
                        </a:rPr>
                        <a:t>Responsabilidad solidaria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s-MX" sz="1400" dirty="0">
                          <a:effectLst/>
                          <a:latin typeface="+mn-lt"/>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7" name="Rectangle 1"/>
          <p:cNvSpPr>
            <a:spLocks noChangeArrowheads="1"/>
          </p:cNvSpPr>
          <p:nvPr/>
        </p:nvSpPr>
        <p:spPr bwMode="auto">
          <a:xfrm>
            <a:off x="1720850" y="21701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altLang="es-MX"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94251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s-MX" sz="1000" b="0"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2" name="Picture 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a:off x="716846" y="638194"/>
            <a:ext cx="1174368" cy="851297"/>
          </a:xfrm>
          <a:prstGeom prst="roundRect">
            <a:avLst/>
          </a:prstGeom>
          <a:noFill/>
          <a:ln>
            <a:noFill/>
          </a:ln>
          <a:effectLst>
            <a:softEdge rad="12700"/>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s-MX" sz="1100" dirty="0"/>
              <a:t>   </a:t>
            </a:r>
            <a:r>
              <a:rPr lang="es-MX" sz="1100" dirty="0" err="1"/>
              <a:t>PFAE</a:t>
            </a:r>
            <a:endParaRPr lang="es-MX" sz="1100" dirty="0"/>
          </a:p>
          <a:p>
            <a:endParaRPr lang="es-MX" sz="1100" dirty="0"/>
          </a:p>
          <a:p>
            <a:endParaRPr lang="es-MX" sz="1100" dirty="0"/>
          </a:p>
          <a:p>
            <a:r>
              <a:rPr lang="es-MX" sz="1100" dirty="0"/>
              <a:t>SOCIEDADES</a:t>
            </a:r>
          </a:p>
        </p:txBody>
      </p:sp>
      <p:sp>
        <p:nvSpPr>
          <p:cNvPr id="13" name="CuadroTexto 12"/>
          <p:cNvSpPr txBox="1"/>
          <p:nvPr/>
        </p:nvSpPr>
        <p:spPr>
          <a:xfrm>
            <a:off x="752704" y="4953120"/>
            <a:ext cx="1116000" cy="476726"/>
          </a:xfrm>
          <a:prstGeom prst="round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r>
              <a:rPr lang="es-MX" sz="1100" dirty="0"/>
              <a:t>ALIANZAS</a:t>
            </a:r>
          </a:p>
          <a:p>
            <a:r>
              <a:rPr lang="es-MX" sz="1100" dirty="0"/>
              <a:t>ASOCIACIONES</a:t>
            </a:r>
          </a:p>
        </p:txBody>
      </p:sp>
      <p:sp>
        <p:nvSpPr>
          <p:cNvPr id="14" name="CuadroTexto 13"/>
          <p:cNvSpPr txBox="1"/>
          <p:nvPr/>
        </p:nvSpPr>
        <p:spPr>
          <a:xfrm>
            <a:off x="743740" y="5861257"/>
            <a:ext cx="1039906" cy="664012"/>
          </a:xfrm>
          <a:prstGeom prst="round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s-MX" sz="1100" dirty="0"/>
              <a:t>ESTRUCTURA HOLDING GRUPO(S)</a:t>
            </a:r>
          </a:p>
        </p:txBody>
      </p:sp>
      <p:sp>
        <p:nvSpPr>
          <p:cNvPr id="15" name="CuadroTexto 14"/>
          <p:cNvSpPr txBox="1"/>
          <p:nvPr/>
        </p:nvSpPr>
        <p:spPr>
          <a:xfrm>
            <a:off x="3379363" y="602326"/>
            <a:ext cx="2725265" cy="769441"/>
          </a:xfrm>
          <a:prstGeom prst="rect">
            <a:avLst/>
          </a:prstGeom>
          <a:noFill/>
          <a:ln>
            <a:solidFill>
              <a:schemeClr val="bg1"/>
            </a:solidFill>
          </a:ln>
        </p:spPr>
        <p:txBody>
          <a:bodyPr wrap="square" rtlCol="0">
            <a:spAutoFit/>
          </a:bodyPr>
          <a:lstStyle/>
          <a:p>
            <a:r>
              <a:rPr lang="es-MX" sz="1100" dirty="0"/>
              <a:t>ETAPA INICIAL</a:t>
            </a:r>
          </a:p>
          <a:p>
            <a:pPr marL="179388" lvl="1" indent="-179388">
              <a:buFont typeface="Arial" panose="020B0604020202020204" pitchFamily="34" charset="0"/>
              <a:buChar char="•"/>
            </a:pPr>
            <a:r>
              <a:rPr lang="es-MX" sz="1100" dirty="0" err="1"/>
              <a:t>DUE</a:t>
            </a:r>
            <a:r>
              <a:rPr lang="es-MX" sz="1100" dirty="0"/>
              <a:t> </a:t>
            </a:r>
            <a:r>
              <a:rPr lang="es-MX" sz="1100" dirty="0" err="1"/>
              <a:t>DILLIGENCE</a:t>
            </a:r>
            <a:r>
              <a:rPr lang="es-MX" sz="1100" dirty="0"/>
              <a:t>/STATUS CORPORATIVO</a:t>
            </a:r>
          </a:p>
          <a:p>
            <a:pPr marL="179388" lvl="1" indent="-179388">
              <a:buFont typeface="Arial" panose="020B0604020202020204" pitchFamily="34" charset="0"/>
              <a:buChar char="•"/>
            </a:pPr>
            <a:r>
              <a:rPr lang="es-MX" sz="1100" dirty="0"/>
              <a:t>REGULARIZACIÓN</a:t>
            </a:r>
          </a:p>
          <a:p>
            <a:pPr marL="179388" indent="-179388">
              <a:buFont typeface="Arial" panose="020B0604020202020204" pitchFamily="34" charset="0"/>
              <a:buChar char="•"/>
            </a:pPr>
            <a:r>
              <a:rPr lang="es-MX" sz="1100" dirty="0"/>
              <a:t>ACTIVIDAD AMPLIADA</a:t>
            </a:r>
          </a:p>
        </p:txBody>
      </p:sp>
      <p:sp>
        <p:nvSpPr>
          <p:cNvPr id="16" name="CuadroTexto 15"/>
          <p:cNvSpPr txBox="1"/>
          <p:nvPr/>
        </p:nvSpPr>
        <p:spPr>
          <a:xfrm>
            <a:off x="3424182" y="3336568"/>
            <a:ext cx="2070843" cy="1107996"/>
          </a:xfrm>
          <a:prstGeom prst="rect">
            <a:avLst/>
          </a:prstGeom>
          <a:noFill/>
          <a:ln>
            <a:solidFill>
              <a:schemeClr val="bg1"/>
            </a:solidFill>
          </a:ln>
        </p:spPr>
        <p:txBody>
          <a:bodyPr wrap="square" rtlCol="0">
            <a:spAutoFit/>
          </a:bodyPr>
          <a:lstStyle/>
          <a:p>
            <a:pPr marL="171450" indent="-171450">
              <a:buFont typeface="Arial" panose="020B0604020202020204" pitchFamily="34" charset="0"/>
              <a:buChar char="•"/>
            </a:pPr>
            <a:r>
              <a:rPr lang="es-MX" sz="1100" dirty="0" err="1"/>
              <a:t>ASOC</a:t>
            </a:r>
            <a:r>
              <a:rPr lang="es-MX" sz="1100" dirty="0"/>
              <a:t>. EN PARTICIPACIÓN</a:t>
            </a:r>
          </a:p>
          <a:p>
            <a:pPr marL="171450" indent="-171450">
              <a:buFont typeface="Arial" panose="020B0604020202020204" pitchFamily="34" charset="0"/>
              <a:buChar char="•"/>
            </a:pPr>
            <a:r>
              <a:rPr lang="es-MX" sz="1100" dirty="0"/>
              <a:t>SOCIEDADES</a:t>
            </a:r>
          </a:p>
          <a:p>
            <a:pPr marL="358775" indent="-171450">
              <a:buFont typeface="Courier New" panose="02070309020205020404" pitchFamily="49" charset="0"/>
              <a:buChar char="o"/>
            </a:pPr>
            <a:r>
              <a:rPr lang="es-MX" sz="1100" dirty="0"/>
              <a:t>CREACIÓN/FUSIÓN</a:t>
            </a:r>
          </a:p>
          <a:p>
            <a:pPr marL="358775" indent="-171450">
              <a:buFont typeface="Courier New" panose="02070309020205020404" pitchFamily="49" charset="0"/>
              <a:buChar char="o"/>
            </a:pPr>
            <a:r>
              <a:rPr lang="es-MX" sz="1100" dirty="0" err="1"/>
              <a:t>SA</a:t>
            </a:r>
            <a:r>
              <a:rPr lang="es-MX" sz="1100" dirty="0"/>
              <a:t> DE CV</a:t>
            </a:r>
          </a:p>
          <a:p>
            <a:pPr marL="358775" indent="-171450">
              <a:buFont typeface="Courier New" panose="02070309020205020404" pitchFamily="49" charset="0"/>
              <a:buChar char="o"/>
            </a:pPr>
            <a:r>
              <a:rPr lang="es-MX" sz="1100" dirty="0" err="1"/>
              <a:t>SAPI</a:t>
            </a:r>
            <a:endParaRPr lang="es-MX" sz="1100" dirty="0"/>
          </a:p>
          <a:p>
            <a:pPr marL="358775" indent="-171450">
              <a:buFont typeface="Courier New" panose="02070309020205020404" pitchFamily="49" charset="0"/>
              <a:buChar char="o"/>
            </a:pPr>
            <a:r>
              <a:rPr lang="es-MX" sz="1100" dirty="0"/>
              <a:t>S DE </a:t>
            </a:r>
            <a:r>
              <a:rPr lang="es-MX" sz="1100" dirty="0" err="1"/>
              <a:t>RL</a:t>
            </a:r>
            <a:endParaRPr lang="es-MX" sz="1100" dirty="0"/>
          </a:p>
        </p:txBody>
      </p:sp>
      <p:sp>
        <p:nvSpPr>
          <p:cNvPr id="17" name="CuadroTexto 16"/>
          <p:cNvSpPr txBox="1"/>
          <p:nvPr/>
        </p:nvSpPr>
        <p:spPr>
          <a:xfrm>
            <a:off x="3361429" y="4788857"/>
            <a:ext cx="2017059" cy="1038582"/>
          </a:xfrm>
          <a:prstGeom prst="round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s-MX" sz="1100" dirty="0"/>
              <a:t>IMPORTACIÓN</a:t>
            </a:r>
          </a:p>
          <a:p>
            <a:r>
              <a:rPr lang="es-MX" sz="1100" dirty="0"/>
              <a:t>TRANSPORTACIÓN</a:t>
            </a:r>
          </a:p>
          <a:p>
            <a:r>
              <a:rPr lang="es-MX" sz="1100" dirty="0"/>
              <a:t>ALMACENAMIENTO</a:t>
            </a:r>
          </a:p>
          <a:p>
            <a:r>
              <a:rPr lang="es-MX" sz="1100" dirty="0"/>
              <a:t>DISTRIBUCIÓN</a:t>
            </a:r>
          </a:p>
          <a:p>
            <a:r>
              <a:rPr lang="es-MX" sz="1100" dirty="0"/>
              <a:t>VENTA</a:t>
            </a:r>
          </a:p>
        </p:txBody>
      </p:sp>
      <p:sp>
        <p:nvSpPr>
          <p:cNvPr id="19" name="CuadroTexto 18"/>
          <p:cNvSpPr txBox="1"/>
          <p:nvPr/>
        </p:nvSpPr>
        <p:spPr>
          <a:xfrm>
            <a:off x="6588725" y="1749812"/>
            <a:ext cx="2294965" cy="938719"/>
          </a:xfrm>
          <a:prstGeom prst="rect">
            <a:avLst/>
          </a:prstGeom>
          <a:noFill/>
        </p:spPr>
        <p:txBody>
          <a:bodyPr wrap="square" rtlCol="0">
            <a:spAutoFit/>
          </a:bodyPr>
          <a:lstStyle/>
          <a:p>
            <a:pPr marL="171450" indent="-171450">
              <a:buFont typeface="Arial" panose="020B0604020202020204" pitchFamily="34" charset="0"/>
              <a:buChar char="•"/>
            </a:pPr>
            <a:r>
              <a:rPr lang="es-MX" sz="1100" dirty="0"/>
              <a:t>EFICIENCIA OPERATIVA</a:t>
            </a:r>
          </a:p>
          <a:p>
            <a:pPr marL="171450" indent="-171450">
              <a:buFont typeface="Arial" panose="020B0604020202020204" pitchFamily="34" charset="0"/>
              <a:buChar char="•"/>
            </a:pPr>
            <a:r>
              <a:rPr lang="es-MX" sz="1100" dirty="0"/>
              <a:t>DISMINUCIÓN DE COSTOS</a:t>
            </a:r>
          </a:p>
          <a:p>
            <a:pPr marL="171450" indent="-171450">
              <a:buFont typeface="Arial" panose="020B0604020202020204" pitchFamily="34" charset="0"/>
              <a:buChar char="•"/>
            </a:pPr>
            <a:r>
              <a:rPr lang="es-MX" sz="1100" dirty="0"/>
              <a:t>OPTIMIZACIÓN DE OPERACIÓN</a:t>
            </a:r>
          </a:p>
          <a:p>
            <a:pPr marL="171450" indent="-171450">
              <a:buFont typeface="Arial" panose="020B0604020202020204" pitchFamily="34" charset="0"/>
              <a:buChar char="•"/>
            </a:pPr>
            <a:r>
              <a:rPr lang="es-MX" sz="1100" dirty="0"/>
              <a:t>SERVICIOS COMUNES</a:t>
            </a:r>
          </a:p>
          <a:p>
            <a:pPr marL="171450" indent="-171450">
              <a:buFont typeface="Arial" panose="020B0604020202020204" pitchFamily="34" charset="0"/>
              <a:buChar char="•"/>
            </a:pPr>
            <a:r>
              <a:rPr lang="es-MX" sz="1100" dirty="0"/>
              <a:t>ACTIVIDADES COMERCIALES</a:t>
            </a:r>
          </a:p>
        </p:txBody>
      </p:sp>
      <p:sp>
        <p:nvSpPr>
          <p:cNvPr id="21" name="CuadroTexto 20"/>
          <p:cNvSpPr txBox="1"/>
          <p:nvPr/>
        </p:nvSpPr>
        <p:spPr>
          <a:xfrm>
            <a:off x="3442110" y="1552599"/>
            <a:ext cx="1775012" cy="261610"/>
          </a:xfrm>
          <a:prstGeom prst="rect">
            <a:avLst/>
          </a:prstGeom>
          <a:noFill/>
          <a:ln>
            <a:solidFill>
              <a:schemeClr val="bg1"/>
            </a:solidFill>
          </a:ln>
        </p:spPr>
        <p:txBody>
          <a:bodyPr wrap="square" rtlCol="0">
            <a:spAutoFit/>
          </a:bodyPr>
          <a:lstStyle/>
          <a:p>
            <a:r>
              <a:rPr lang="es-MX" sz="1100" dirty="0"/>
              <a:t>CARTA DE INTENCIÓN</a:t>
            </a:r>
          </a:p>
        </p:txBody>
      </p:sp>
      <p:sp>
        <p:nvSpPr>
          <p:cNvPr id="22" name="CuadroTexto 21"/>
          <p:cNvSpPr txBox="1"/>
          <p:nvPr/>
        </p:nvSpPr>
        <p:spPr>
          <a:xfrm>
            <a:off x="716844" y="2079915"/>
            <a:ext cx="1332000" cy="851297"/>
          </a:xfrm>
          <a:prstGeom prst="round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nchor="ctr">
            <a:spAutoFit/>
          </a:bodyPr>
          <a:lstStyle/>
          <a:p>
            <a:r>
              <a:rPr lang="es-MX" sz="1100" dirty="0"/>
              <a:t>ASOCIACIÓN DE “ESFUERZOS”</a:t>
            </a:r>
          </a:p>
          <a:p>
            <a:r>
              <a:rPr lang="es-MX" sz="1100" dirty="0"/>
              <a:t>ENTRE EMPRESAS </a:t>
            </a:r>
          </a:p>
          <a:p>
            <a:r>
              <a:rPr lang="es-MX" sz="1100" dirty="0"/>
              <a:t>INDEPENDIENTES</a:t>
            </a:r>
          </a:p>
        </p:txBody>
      </p:sp>
      <p:sp>
        <p:nvSpPr>
          <p:cNvPr id="23" name="CuadroTexto 22"/>
          <p:cNvSpPr txBox="1"/>
          <p:nvPr/>
        </p:nvSpPr>
        <p:spPr>
          <a:xfrm>
            <a:off x="725810" y="3584796"/>
            <a:ext cx="1260000" cy="664012"/>
          </a:xfrm>
          <a:prstGeom prst="round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es-MX" sz="1100" dirty="0"/>
              <a:t>ESTRUCTURA  </a:t>
            </a:r>
          </a:p>
          <a:p>
            <a:r>
              <a:rPr lang="es-MX" sz="1100" dirty="0"/>
              <a:t>CORPORATIVA</a:t>
            </a:r>
          </a:p>
          <a:p>
            <a:r>
              <a:rPr lang="es-MX" sz="1100" dirty="0"/>
              <a:t>SIMPLE</a:t>
            </a:r>
          </a:p>
        </p:txBody>
      </p:sp>
      <p:cxnSp>
        <p:nvCxnSpPr>
          <p:cNvPr id="24" name="Conector recto de flecha 23"/>
          <p:cNvCxnSpPr/>
          <p:nvPr/>
        </p:nvCxnSpPr>
        <p:spPr>
          <a:xfrm>
            <a:off x="1088008" y="915162"/>
            <a:ext cx="0" cy="2420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echa abajo 25"/>
          <p:cNvSpPr/>
          <p:nvPr/>
        </p:nvSpPr>
        <p:spPr>
          <a:xfrm>
            <a:off x="1106809" y="1486791"/>
            <a:ext cx="144000" cy="324000"/>
          </a:xfrm>
          <a:prstGeom prst="down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27" name="Flecha abajo 26"/>
          <p:cNvSpPr/>
          <p:nvPr/>
        </p:nvSpPr>
        <p:spPr>
          <a:xfrm>
            <a:off x="1133701" y="2921146"/>
            <a:ext cx="144000" cy="396000"/>
          </a:xfrm>
          <a:prstGeom prst="down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28" name="Flecha abajo 27"/>
          <p:cNvSpPr/>
          <p:nvPr/>
        </p:nvSpPr>
        <p:spPr>
          <a:xfrm>
            <a:off x="1142666" y="4255341"/>
            <a:ext cx="144000" cy="432000"/>
          </a:xfrm>
          <a:prstGeom prst="down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29" name="Flecha arriba 28"/>
          <p:cNvSpPr/>
          <p:nvPr/>
        </p:nvSpPr>
        <p:spPr>
          <a:xfrm>
            <a:off x="1115770" y="5556456"/>
            <a:ext cx="144000" cy="304800"/>
          </a:xfrm>
          <a:prstGeom prst="up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cxnSp>
        <p:nvCxnSpPr>
          <p:cNvPr id="30" name="Conector recto 29"/>
          <p:cNvCxnSpPr/>
          <p:nvPr/>
        </p:nvCxnSpPr>
        <p:spPr>
          <a:xfrm flipH="1">
            <a:off x="438646" y="3885317"/>
            <a:ext cx="1" cy="23079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438646" y="6134706"/>
            <a:ext cx="2053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Flecha abajo 31"/>
          <p:cNvSpPr/>
          <p:nvPr/>
        </p:nvSpPr>
        <p:spPr>
          <a:xfrm>
            <a:off x="3771773" y="1812577"/>
            <a:ext cx="144000" cy="216000"/>
          </a:xfrm>
          <a:prstGeom prst="down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3" name="Flecha abajo 32"/>
          <p:cNvSpPr/>
          <p:nvPr/>
        </p:nvSpPr>
        <p:spPr>
          <a:xfrm>
            <a:off x="3772789" y="2350457"/>
            <a:ext cx="144000" cy="216000"/>
          </a:xfrm>
          <a:prstGeom prst="down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4" name="Flecha derecha 33"/>
          <p:cNvSpPr/>
          <p:nvPr/>
        </p:nvSpPr>
        <p:spPr>
          <a:xfrm>
            <a:off x="2156430" y="3762390"/>
            <a:ext cx="936000" cy="216000"/>
          </a:xfrm>
          <a:prstGeom prst="right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5" name="Flecha derecha 34"/>
          <p:cNvSpPr/>
          <p:nvPr/>
        </p:nvSpPr>
        <p:spPr>
          <a:xfrm>
            <a:off x="2061542" y="5057532"/>
            <a:ext cx="1008000" cy="216000"/>
          </a:xfrm>
          <a:prstGeom prst="right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6" name="Flecha derecha 35"/>
          <p:cNvSpPr/>
          <p:nvPr/>
        </p:nvSpPr>
        <p:spPr>
          <a:xfrm>
            <a:off x="4534680" y="2078136"/>
            <a:ext cx="1440000" cy="216000"/>
          </a:xfrm>
          <a:prstGeom prst="right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cxnSp>
        <p:nvCxnSpPr>
          <p:cNvPr id="37" name="Conector recto 36"/>
          <p:cNvCxnSpPr/>
          <p:nvPr/>
        </p:nvCxnSpPr>
        <p:spPr>
          <a:xfrm>
            <a:off x="438646" y="3889301"/>
            <a:ext cx="233088" cy="981"/>
          </a:xfrm>
          <a:prstGeom prst="line">
            <a:avLst/>
          </a:prstGeom>
        </p:spPr>
        <p:style>
          <a:lnRef idx="1">
            <a:schemeClr val="dk1"/>
          </a:lnRef>
          <a:fillRef idx="0">
            <a:schemeClr val="dk1"/>
          </a:fillRef>
          <a:effectRef idx="0">
            <a:schemeClr val="dk1"/>
          </a:effectRef>
          <a:fontRef idx="minor">
            <a:schemeClr val="tx1"/>
          </a:fontRef>
        </p:style>
      </p:cxnSp>
      <p:sp>
        <p:nvSpPr>
          <p:cNvPr id="38" name="Flecha derecha 37"/>
          <p:cNvSpPr/>
          <p:nvPr/>
        </p:nvSpPr>
        <p:spPr>
          <a:xfrm>
            <a:off x="2121932" y="875746"/>
            <a:ext cx="936000" cy="216000"/>
          </a:xfrm>
          <a:prstGeom prst="right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39" name="Flecha derecha 38"/>
          <p:cNvSpPr/>
          <p:nvPr/>
        </p:nvSpPr>
        <p:spPr>
          <a:xfrm>
            <a:off x="2156431" y="2319075"/>
            <a:ext cx="936000" cy="216000"/>
          </a:xfrm>
          <a:prstGeom prst="right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40" name="Abrir llave 39"/>
          <p:cNvSpPr/>
          <p:nvPr/>
        </p:nvSpPr>
        <p:spPr>
          <a:xfrm>
            <a:off x="6525076" y="3345536"/>
            <a:ext cx="45719" cy="108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1" name="CuadroTexto 40"/>
          <p:cNvSpPr txBox="1"/>
          <p:nvPr/>
        </p:nvSpPr>
        <p:spPr>
          <a:xfrm>
            <a:off x="6615616" y="3336571"/>
            <a:ext cx="2142564" cy="1107996"/>
          </a:xfrm>
          <a:prstGeom prst="rect">
            <a:avLst/>
          </a:prstGeom>
          <a:noFill/>
        </p:spPr>
        <p:txBody>
          <a:bodyPr wrap="square" rtlCol="0">
            <a:spAutoFit/>
          </a:bodyPr>
          <a:lstStyle/>
          <a:p>
            <a:r>
              <a:rPr lang="es-MX" sz="1100" dirty="0"/>
              <a:t>APORTACIÓN EN:</a:t>
            </a:r>
          </a:p>
          <a:p>
            <a:pPr marL="171450" indent="-171450">
              <a:buFont typeface="Arial" panose="020B0604020202020204" pitchFamily="34" charset="0"/>
              <a:buChar char="•"/>
            </a:pPr>
            <a:r>
              <a:rPr lang="es-MX" sz="1100" dirty="0"/>
              <a:t>NUMERARIO</a:t>
            </a:r>
          </a:p>
          <a:p>
            <a:pPr marL="171450" indent="-171450">
              <a:buFont typeface="Arial" panose="020B0604020202020204" pitchFamily="34" charset="0"/>
              <a:buChar char="•"/>
            </a:pPr>
            <a:r>
              <a:rPr lang="es-MX" sz="1100" dirty="0"/>
              <a:t>ACTIVOS</a:t>
            </a:r>
          </a:p>
          <a:p>
            <a:pPr marL="171450" indent="-171450">
              <a:buFont typeface="Arial" panose="020B0604020202020204" pitchFamily="34" charset="0"/>
              <a:buChar char="•"/>
            </a:pPr>
            <a:r>
              <a:rPr lang="es-MX" sz="1100" dirty="0"/>
              <a:t>INMUEBLES</a:t>
            </a:r>
          </a:p>
          <a:p>
            <a:r>
              <a:rPr lang="es-MX" sz="1100" dirty="0"/>
              <a:t>CONVENIO DE ACCIONISTAS</a:t>
            </a:r>
          </a:p>
          <a:p>
            <a:r>
              <a:rPr lang="es-MX" sz="1100" dirty="0"/>
              <a:t>DERECHOS DE MINORÍAS</a:t>
            </a:r>
          </a:p>
        </p:txBody>
      </p:sp>
      <p:sp>
        <p:nvSpPr>
          <p:cNvPr id="42" name="Flecha abajo 41"/>
          <p:cNvSpPr/>
          <p:nvPr/>
        </p:nvSpPr>
        <p:spPr>
          <a:xfrm>
            <a:off x="3784463" y="4430266"/>
            <a:ext cx="144000" cy="268941"/>
          </a:xfrm>
          <a:prstGeom prst="down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43" name="Abrir llave 42"/>
          <p:cNvSpPr/>
          <p:nvPr/>
        </p:nvSpPr>
        <p:spPr>
          <a:xfrm>
            <a:off x="3351570" y="1588792"/>
            <a:ext cx="45719" cy="158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4" name="CuadroTexto 43"/>
          <p:cNvSpPr txBox="1"/>
          <p:nvPr/>
        </p:nvSpPr>
        <p:spPr>
          <a:xfrm>
            <a:off x="3440759" y="2589442"/>
            <a:ext cx="2640864" cy="600164"/>
          </a:xfrm>
          <a:prstGeom prst="rect">
            <a:avLst/>
          </a:prstGeom>
          <a:noFill/>
          <a:ln>
            <a:solidFill>
              <a:schemeClr val="bg1"/>
            </a:solidFill>
          </a:ln>
        </p:spPr>
        <p:txBody>
          <a:bodyPr wrap="square" rtlCol="0">
            <a:spAutoFit/>
          </a:bodyPr>
          <a:lstStyle/>
          <a:p>
            <a:pPr marL="171450" indent="-171450">
              <a:buFont typeface="Arial" panose="020B0604020202020204" pitchFamily="34" charset="0"/>
              <a:buChar char="•"/>
            </a:pPr>
            <a:r>
              <a:rPr lang="es-MX" sz="1100" dirty="0"/>
              <a:t>SOCIEDAD ESPECIALIZADA</a:t>
            </a:r>
          </a:p>
          <a:p>
            <a:pPr marL="171450" indent="-171450">
              <a:buFont typeface="Arial" panose="020B0604020202020204" pitchFamily="34" charset="0"/>
              <a:buChar char="•"/>
            </a:pPr>
            <a:r>
              <a:rPr lang="es-MX" sz="1100" dirty="0"/>
              <a:t>REPRESENTANTE </a:t>
            </a:r>
            <a:r>
              <a:rPr lang="es-MX" sz="1100" dirty="0" err="1"/>
              <a:t>COMUN</a:t>
            </a:r>
            <a:r>
              <a:rPr lang="es-MX" sz="1100" dirty="0"/>
              <a:t>.</a:t>
            </a:r>
          </a:p>
          <a:p>
            <a:pPr marL="171450" indent="-171450">
              <a:buFont typeface="Arial" panose="020B0604020202020204" pitchFamily="34" charset="0"/>
              <a:buChar char="•"/>
            </a:pPr>
            <a:r>
              <a:rPr lang="es-MX" sz="1100" dirty="0"/>
              <a:t>FRANQUICIAS Y MARCAS COMERCIALES</a:t>
            </a:r>
          </a:p>
        </p:txBody>
      </p:sp>
      <p:sp>
        <p:nvSpPr>
          <p:cNvPr id="45" name="Abrir llave 44"/>
          <p:cNvSpPr/>
          <p:nvPr/>
        </p:nvSpPr>
        <p:spPr>
          <a:xfrm>
            <a:off x="3351569" y="3399661"/>
            <a:ext cx="45719" cy="1008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6" name="Abrir llave 45"/>
          <p:cNvSpPr/>
          <p:nvPr/>
        </p:nvSpPr>
        <p:spPr>
          <a:xfrm>
            <a:off x="3342606" y="647159"/>
            <a:ext cx="45719" cy="720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7" name="Cerrar llave 46"/>
          <p:cNvSpPr/>
          <p:nvPr/>
        </p:nvSpPr>
        <p:spPr>
          <a:xfrm>
            <a:off x="5270908" y="3399317"/>
            <a:ext cx="45719" cy="972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8" name="Abrir llave 47"/>
          <p:cNvSpPr/>
          <p:nvPr/>
        </p:nvSpPr>
        <p:spPr>
          <a:xfrm>
            <a:off x="6516111" y="1785672"/>
            <a:ext cx="45719" cy="8640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49" name="Flecha derecha 48"/>
          <p:cNvSpPr/>
          <p:nvPr/>
        </p:nvSpPr>
        <p:spPr>
          <a:xfrm>
            <a:off x="5567869" y="3753423"/>
            <a:ext cx="720000" cy="216000"/>
          </a:xfrm>
          <a:prstGeom prst="rightArrow">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50" name="Flecha doblada hacia arriba 49"/>
          <p:cNvSpPr/>
          <p:nvPr/>
        </p:nvSpPr>
        <p:spPr>
          <a:xfrm>
            <a:off x="2070341" y="5883217"/>
            <a:ext cx="2009954" cy="504000"/>
          </a:xfrm>
          <a:prstGeom prst="bentUpArrow">
            <a:avLst>
              <a:gd name="adj1" fmla="val 25000"/>
              <a:gd name="adj2" fmla="val 27246"/>
              <a:gd name="adj3" fmla="val 25000"/>
            </a:avLst>
          </a:prstGeom>
          <a:solidFill>
            <a:schemeClr val="accent1"/>
          </a:solidFill>
          <a:ln>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CuadroTexto 50"/>
          <p:cNvSpPr txBox="1"/>
          <p:nvPr/>
        </p:nvSpPr>
        <p:spPr>
          <a:xfrm>
            <a:off x="3463762" y="2051733"/>
            <a:ext cx="2070843" cy="261610"/>
          </a:xfrm>
          <a:prstGeom prst="rect">
            <a:avLst/>
          </a:prstGeom>
          <a:noFill/>
          <a:ln>
            <a:solidFill>
              <a:schemeClr val="bg1"/>
            </a:solidFill>
          </a:ln>
        </p:spPr>
        <p:txBody>
          <a:bodyPr wrap="square" rtlCol="0">
            <a:spAutoFit/>
          </a:bodyPr>
          <a:lstStyle/>
          <a:p>
            <a:r>
              <a:rPr lang="es-MX" sz="1100" dirty="0"/>
              <a:t>CONVENIO</a:t>
            </a:r>
          </a:p>
        </p:txBody>
      </p:sp>
      <p:sp>
        <p:nvSpPr>
          <p:cNvPr id="52" name="CuadroTexto 5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9</a:t>
            </a:r>
            <a:r>
              <a:rPr kumimoji="0" lang="es-MX" sz="1800" b="1" i="0" u="none" strike="noStrike" kern="0" cap="none" spc="0" normalizeH="0" baseline="0" noProof="0" dirty="0">
                <a:ln>
                  <a:noFill/>
                </a:ln>
                <a:solidFill>
                  <a:sysClr val="windowText" lastClr="000000"/>
                </a:solidFill>
                <a:effectLst/>
                <a:uLnTx/>
                <a:uFillTx/>
              </a:rPr>
              <a:t>. Adecuación corporativa</a:t>
            </a:r>
          </a:p>
        </p:txBody>
      </p:sp>
    </p:spTree>
    <p:extLst>
      <p:ext uri="{BB962C8B-B14F-4D97-AF65-F5344CB8AC3E}">
        <p14:creationId xmlns:p14="http://schemas.microsoft.com/office/powerpoint/2010/main" val="4655542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9 Tabla"/>
          <p:cNvGraphicFramePr>
            <a:graphicFrameLocks noGrp="1"/>
          </p:cNvGraphicFramePr>
          <p:nvPr>
            <p:extLst/>
          </p:nvPr>
        </p:nvGraphicFramePr>
        <p:xfrm>
          <a:off x="284487" y="1167886"/>
          <a:ext cx="8646160" cy="4771368"/>
        </p:xfrm>
        <a:graphic>
          <a:graphicData uri="http://schemas.openxmlformats.org/drawingml/2006/table">
            <a:tbl>
              <a:tblPr firstRow="1" firstCol="1" bandRow="1"/>
              <a:tblGrid>
                <a:gridCol w="2881412">
                  <a:extLst>
                    <a:ext uri="{9D8B030D-6E8A-4147-A177-3AD203B41FA5}">
                      <a16:colId xmlns="" xmlns:a16="http://schemas.microsoft.com/office/drawing/2014/main" val="20000"/>
                    </a:ext>
                  </a:extLst>
                </a:gridCol>
                <a:gridCol w="2882374">
                  <a:extLst>
                    <a:ext uri="{9D8B030D-6E8A-4147-A177-3AD203B41FA5}">
                      <a16:colId xmlns="" xmlns:a16="http://schemas.microsoft.com/office/drawing/2014/main" val="20001"/>
                    </a:ext>
                  </a:extLst>
                </a:gridCol>
                <a:gridCol w="2882374">
                  <a:extLst>
                    <a:ext uri="{9D8B030D-6E8A-4147-A177-3AD203B41FA5}">
                      <a16:colId xmlns="" xmlns:a16="http://schemas.microsoft.com/office/drawing/2014/main" val="20002"/>
                    </a:ext>
                  </a:extLst>
                </a:gridCol>
              </a:tblGrid>
              <a:tr h="4771368">
                <a:tc>
                  <a:txBody>
                    <a:bodyPr/>
                    <a:lstStyle/>
                    <a:p>
                      <a:pPr marL="342900" lvl="0" indent="-342900">
                        <a:lnSpc>
                          <a:spcPct val="115000"/>
                        </a:lnSpc>
                        <a:spcAft>
                          <a:spcPts val="0"/>
                        </a:spcAft>
                        <a:buFont typeface="Wingdings"/>
                        <a:buChar char=""/>
                        <a:tabLst>
                          <a:tab pos="457200" algn="l"/>
                        </a:tabLst>
                      </a:pPr>
                      <a:r>
                        <a:rPr lang="es-MX" sz="1400" b="1" u="sng" dirty="0">
                          <a:effectLst/>
                          <a:latin typeface="+mn-lt"/>
                          <a:ea typeface="Calibri"/>
                          <a:cs typeface="Times New Roman"/>
                        </a:rPr>
                        <a:t>Sociedad Anónima</a:t>
                      </a:r>
                    </a:p>
                    <a:p>
                      <a:pPr marL="342900" lvl="0" indent="-342900">
                        <a:lnSpc>
                          <a:spcPct val="115000"/>
                        </a:lnSpc>
                        <a:spcAft>
                          <a:spcPts val="0"/>
                        </a:spcAft>
                        <a:buFont typeface="Wingdings"/>
                        <a:buChar char=""/>
                        <a:tabLst>
                          <a:tab pos="457200" algn="l"/>
                        </a:tabLst>
                      </a:pP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Mínimo dos accionistas.</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 No se requiere de capital mínimo.</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 Administración:  Consejo de administración o administrador único.</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 Escrutador.</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 El acta constitutiva y los estatutos rigen la sociedad.</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 La responsabilidad de los accionistas esta limitada al pago de sus aportaciones.</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Los accionistas tienen derecho del tanto para adquirir acciones de otros accionistas .</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El proceso de constitución tarda al menos una semana.</a:t>
                      </a: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a:buChar char=""/>
                        <a:tabLst>
                          <a:tab pos="457200" algn="l"/>
                        </a:tabLst>
                      </a:pPr>
                      <a:r>
                        <a:rPr lang="en-US" sz="1400" b="1" u="sng" dirty="0" err="1">
                          <a:effectLst/>
                          <a:latin typeface="+mn-lt"/>
                          <a:ea typeface="Calibri"/>
                          <a:cs typeface="Times New Roman"/>
                        </a:rPr>
                        <a:t>Sociedad</a:t>
                      </a:r>
                      <a:r>
                        <a:rPr lang="en-US" sz="1400" b="1" u="sng" dirty="0">
                          <a:effectLst/>
                          <a:latin typeface="+mn-lt"/>
                          <a:ea typeface="Calibri"/>
                          <a:cs typeface="Times New Roman"/>
                        </a:rPr>
                        <a:t> de </a:t>
                      </a:r>
                      <a:r>
                        <a:rPr lang="en-US" sz="1400" b="1" u="sng" dirty="0" err="1">
                          <a:effectLst/>
                          <a:latin typeface="+mn-lt"/>
                          <a:ea typeface="Calibri"/>
                          <a:cs typeface="Times New Roman"/>
                        </a:rPr>
                        <a:t>Responsabilidad</a:t>
                      </a:r>
                      <a:r>
                        <a:rPr lang="en-US" sz="1400" b="1" u="sng" dirty="0">
                          <a:effectLst/>
                          <a:latin typeface="+mn-lt"/>
                          <a:ea typeface="Calibri"/>
                          <a:cs typeface="Times New Roman"/>
                        </a:rPr>
                        <a:t> </a:t>
                      </a:r>
                      <a:r>
                        <a:rPr lang="en-US" sz="1400" b="1" u="sng" dirty="0" err="1">
                          <a:effectLst/>
                          <a:latin typeface="+mn-lt"/>
                          <a:ea typeface="Calibri"/>
                          <a:cs typeface="Times New Roman"/>
                        </a:rPr>
                        <a:t>Limitada</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Mínimo dos socios.</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El capital mínimo requerido debe ser acordado por los socios.</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Gerente General o Consejo de Gerentes</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No se requiere escrutador.</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Los Estatutos y la Escritura Constitutiva rigen la Sociedad.</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La responsabilidad de los socios esta limitada al pago de sus aportaciones.</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ES" sz="1400" dirty="0">
                          <a:effectLst/>
                          <a:latin typeface="+mn-lt"/>
                          <a:ea typeface="Calibri"/>
                          <a:cs typeface="Times New Roman"/>
                        </a:rPr>
                        <a:t>Todos los socios deben de acordar la transmisión de partes sociales.</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El proceso de constitución tarda máximo una semana</a:t>
                      </a: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Wingdings"/>
                        <a:buChar char=""/>
                        <a:tabLst>
                          <a:tab pos="457200" algn="l"/>
                        </a:tabLst>
                      </a:pPr>
                      <a:r>
                        <a:rPr lang="es-MX" sz="1400" b="1" u="sng" dirty="0">
                          <a:effectLst/>
                          <a:latin typeface="+mn-lt"/>
                          <a:ea typeface="Calibri"/>
                          <a:cs typeface="Times New Roman"/>
                        </a:rPr>
                        <a:t>Sociedad Anónima Promotora de Inversión.</a:t>
                      </a:r>
                      <a:endParaRPr lang="es-MX" sz="1400" dirty="0">
                        <a:effectLst/>
                        <a:latin typeface="+mn-lt"/>
                        <a:ea typeface="Calibri"/>
                        <a:cs typeface="Times New Roman"/>
                      </a:endParaRP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Se rige por la Ley del Mercado de Valores, pero puede ser utilizado por empresas que no cotizan en Bolsa.</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Este vehículo es eficiente para</a:t>
                      </a:r>
                      <a:r>
                        <a:rPr lang="es-MX" sz="1400" baseline="0" dirty="0">
                          <a:effectLst/>
                          <a:latin typeface="+mn-lt"/>
                          <a:ea typeface="Calibri"/>
                          <a:cs typeface="Times New Roman"/>
                        </a:rPr>
                        <a:t> </a:t>
                      </a:r>
                      <a:r>
                        <a:rPr lang="es-MX" sz="1400" dirty="0">
                          <a:effectLst/>
                          <a:latin typeface="+mn-lt"/>
                          <a:ea typeface="Calibri"/>
                          <a:cs typeface="Times New Roman"/>
                        </a:rPr>
                        <a:t>el caso de las inversiones de diferentes grupos de inversionistas en la misma empresa con diferente nivel de inversiones.</a:t>
                      </a:r>
                    </a:p>
                    <a:p>
                      <a:pPr marL="342900" lvl="0" indent="-342900">
                        <a:lnSpc>
                          <a:spcPct val="115000"/>
                        </a:lnSpc>
                        <a:spcAft>
                          <a:spcPts val="0"/>
                        </a:spcAft>
                        <a:buFont typeface="Wingdings"/>
                        <a:buChar char=""/>
                        <a:tabLst>
                          <a:tab pos="457200" algn="l"/>
                        </a:tabLst>
                      </a:pPr>
                      <a:r>
                        <a:rPr lang="es-MX" sz="1400" dirty="0">
                          <a:effectLst/>
                          <a:latin typeface="+mn-lt"/>
                          <a:ea typeface="Calibri"/>
                          <a:cs typeface="Times New Roman"/>
                        </a:rPr>
                        <a:t>Los accionistas pueden acordar entre otros: acuerdos de no competencia, opciones sobre acciones, de salida conjunta y acuerdos de arrastre para el ejercicio derechos de voto.</a:t>
                      </a:r>
                    </a:p>
                  </a:txBody>
                  <a:tcPr marL="53376" marR="53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bl>
          </a:graphicData>
        </a:graphic>
      </p:graphicFrame>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9</a:t>
            </a:r>
            <a:r>
              <a:rPr kumimoji="0" lang="es-MX" sz="1800" b="1" i="0" u="none" strike="noStrike" kern="0" cap="none" spc="0" normalizeH="0" baseline="0" noProof="0" dirty="0">
                <a:ln>
                  <a:noFill/>
                </a:ln>
                <a:solidFill>
                  <a:sysClr val="windowText" lastClr="000000"/>
                </a:solidFill>
                <a:effectLst/>
                <a:uLnTx/>
                <a:uFillTx/>
              </a:rPr>
              <a:t>. Adecuación corporativa</a:t>
            </a:r>
          </a:p>
        </p:txBody>
      </p:sp>
    </p:spTree>
    <p:extLst>
      <p:ext uri="{BB962C8B-B14F-4D97-AF65-F5344CB8AC3E}">
        <p14:creationId xmlns:p14="http://schemas.microsoft.com/office/powerpoint/2010/main" val="34575267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44</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72160" y="1148080"/>
            <a:ext cx="7824773" cy="4801314"/>
          </a:xfrm>
          <a:prstGeom prst="rect">
            <a:avLst/>
          </a:prstGeom>
          <a:noFill/>
        </p:spPr>
        <p:txBody>
          <a:bodyPr wrap="square" rtlCol="0">
            <a:spAutoFit/>
          </a:bodyPr>
          <a:lstStyle/>
          <a:p>
            <a:pPr algn="just"/>
            <a:r>
              <a:rPr lang="es-MX" b="1" dirty="0"/>
              <a:t>Paradigma.</a:t>
            </a:r>
          </a:p>
          <a:p>
            <a:pPr algn="just"/>
            <a:endParaRPr lang="es-MX" sz="1000" dirty="0"/>
          </a:p>
          <a:p>
            <a:pPr algn="just"/>
            <a:r>
              <a:rPr lang="es-MX" sz="1600" dirty="0"/>
              <a:t>El paradigma </a:t>
            </a:r>
            <a:r>
              <a:rPr lang="es-MX" sz="1600" dirty="0" smtClean="0"/>
              <a:t>ha </a:t>
            </a:r>
            <a:r>
              <a:rPr lang="es-MX" sz="1600" dirty="0"/>
              <a:t>cambiado, las estaciones de servicio han migrado a una integración de la comercialización e incorpora servicios asociados (</a:t>
            </a:r>
            <a:r>
              <a:rPr lang="es-MX" sz="1600" i="1" dirty="0"/>
              <a:t>v.gr. </a:t>
            </a:r>
            <a:r>
              <a:rPr lang="es-MX" sz="1600" dirty="0"/>
              <a:t>tiendas de conveniencia). </a:t>
            </a:r>
          </a:p>
          <a:p>
            <a:endParaRPr lang="es-MX" sz="1600" dirty="0"/>
          </a:p>
          <a:p>
            <a:pPr algn="just"/>
            <a:r>
              <a:rPr lang="es-MX" sz="1600" dirty="0"/>
              <a:t>Cada vez es más frecuente encontrar que grupos de tiendas de conveniencia son propietarios o socios de estaciones de servicio. En los Estados Unidos de América existen 5 grandes cadenas de tiendas que en la actualidad cuentan con 3402 estaciones de servicio*. En México esto no nos es ajeno.</a:t>
            </a:r>
          </a:p>
          <a:p>
            <a:pPr algn="just"/>
            <a:endParaRPr lang="es-MX" sz="1600" dirty="0"/>
          </a:p>
          <a:p>
            <a:pPr algn="just"/>
            <a:r>
              <a:rPr lang="es-MX" sz="1600" dirty="0"/>
              <a:t>Uno de los retos para los propietarios de estaciones de servicio, particularmente las aproximadamente 5,000 estaciones de servicio que son negocios familiares atomizados, es establecer adecuados contratos de asociación con los propietarios de las cadenas de servicios o tiendas de conveniencia.</a:t>
            </a:r>
          </a:p>
          <a:p>
            <a:pPr algn="just"/>
            <a:endParaRPr lang="es-MX" sz="1600" dirty="0"/>
          </a:p>
          <a:p>
            <a:pPr algn="just"/>
            <a:r>
              <a:rPr lang="es-MX" sz="1600" dirty="0"/>
              <a:t>La integración comercial es viable y recomendable, sin embargo, se deben cuidar aspectos relativos a su concentración para no caer en prácticas monopólicas que se encuentran prohibidas en nuestro país. </a:t>
            </a:r>
          </a:p>
          <a:p>
            <a:endParaRPr lang="es-MX" sz="1000" dirty="0"/>
          </a:p>
          <a:p>
            <a:r>
              <a:rPr lang="en-US" sz="1200" dirty="0"/>
              <a:t>*Kroger 1153, Walmart 1067, </a:t>
            </a:r>
            <a:r>
              <a:rPr lang="en-US" sz="1200" dirty="0" err="1"/>
              <a:t>Sams</a:t>
            </a:r>
            <a:r>
              <a:rPr lang="en-US" sz="1200" dirty="0"/>
              <a:t> Club 479, Costco 366, y Safeway 337</a:t>
            </a:r>
            <a:endParaRPr lang="es-MX" sz="1200" dirty="0"/>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30861159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45</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46033" y="1349086"/>
            <a:ext cx="7824773" cy="4524315"/>
          </a:xfrm>
          <a:prstGeom prst="rect">
            <a:avLst/>
          </a:prstGeom>
          <a:noFill/>
        </p:spPr>
        <p:txBody>
          <a:bodyPr wrap="square" rtlCol="0">
            <a:spAutoFit/>
          </a:bodyPr>
          <a:lstStyle/>
          <a:p>
            <a:pPr algn="just"/>
            <a:r>
              <a:rPr lang="es-MX" sz="1600" dirty="0"/>
              <a:t>En EUA los comercializadores obtienen la gasolina derivado acorde a la naturaleza de su relación con los suministradores*, por lo que existen muchas formas en las que se compra la gasolina, y consecuentemente el costo de la gasolina y su disponibilidad varía mucho entre un comercializador y otro:</a:t>
            </a:r>
          </a:p>
          <a:p>
            <a:pPr marL="285750" indent="-285750" algn="just">
              <a:buFont typeface="Arial" panose="020B0604020202020204" pitchFamily="34" charset="0"/>
              <a:buChar char="•"/>
            </a:pPr>
            <a:r>
              <a:rPr lang="es-MX" sz="1600" dirty="0"/>
              <a:t>Grandes compañías petroleras: propietarias y operadoras de sus estaciones de servicio (menos de 5% de las 164,000 ). El 2% de las aproximadamente 115,000 tiendas de conveniencia que están vendiendo combustibles  son propiedad y están operadas por una compañía petrolera. Suministran el combustible de su propia infraestructura e integran las pérdidas y ganancias a la corporación.</a:t>
            </a:r>
          </a:p>
          <a:p>
            <a:pPr marL="285750" indent="-285750" algn="just">
              <a:buFont typeface="Arial" panose="020B0604020202020204" pitchFamily="34" charset="0"/>
              <a:buChar char="•"/>
            </a:pPr>
            <a:r>
              <a:rPr lang="es-MX" sz="1600" dirty="0"/>
              <a:t>Comercializadores de marcas independientes: (aproximadamente el 52% de las estaciones de servicio). Suscriben contratos de suministro con compañías refinadoras. Las condiciones previstas en los contratos no son iguales para todos. Se paga una sobretasa por galón por la marca, asegurando así el suministro. </a:t>
            </a:r>
          </a:p>
          <a:p>
            <a:pPr marL="285750" indent="-285750" algn="just">
              <a:buFont typeface="Arial" panose="020B0604020202020204" pitchFamily="34" charset="0"/>
              <a:buChar char="•"/>
            </a:pPr>
            <a:r>
              <a:rPr lang="es-MX" sz="1600" dirty="0"/>
              <a:t>Comercializadores independientes sin marca:  (aproximadamente el 43% de las estaciones de servicio). Compran la gasolina en el mercado mayorista y no hay sobretasa por uso de marca, por lo que el precio es menor. Sin embargo, no existe prioridad en el acceso a la gasolina.</a:t>
            </a:r>
          </a:p>
          <a:p>
            <a:pPr algn="just"/>
            <a:r>
              <a:rPr lang="es-MX" sz="1600" dirty="0"/>
              <a:t> * </a:t>
            </a:r>
            <a:r>
              <a:rPr lang="es-MX" sz="1600" dirty="0" err="1"/>
              <a:t>The</a:t>
            </a:r>
            <a:r>
              <a:rPr lang="es-MX" sz="1600" dirty="0"/>
              <a:t> </a:t>
            </a:r>
            <a:r>
              <a:rPr lang="es-MX" sz="1600" dirty="0" err="1"/>
              <a:t>Association</a:t>
            </a:r>
            <a:r>
              <a:rPr lang="es-MX" sz="1600" dirty="0"/>
              <a:t> </a:t>
            </a:r>
            <a:r>
              <a:rPr lang="es-MX" sz="1600" dirty="0" err="1"/>
              <a:t>for</a:t>
            </a:r>
            <a:r>
              <a:rPr lang="es-MX" sz="1600" dirty="0"/>
              <a:t> </a:t>
            </a:r>
            <a:r>
              <a:rPr lang="es-MX" sz="1600" dirty="0" err="1"/>
              <a:t>Convinience</a:t>
            </a:r>
            <a:r>
              <a:rPr lang="es-MX" sz="1600" dirty="0"/>
              <a:t> &amp; Fuel </a:t>
            </a:r>
            <a:r>
              <a:rPr lang="es-MX" sz="1600" dirty="0" err="1"/>
              <a:t>Retailing</a:t>
            </a:r>
            <a:r>
              <a:rPr lang="es-MX" sz="1600" dirty="0"/>
              <a:t>. “</a:t>
            </a:r>
            <a:r>
              <a:rPr lang="es-MX" sz="1600" dirty="0" err="1"/>
              <a:t>How</a:t>
            </a:r>
            <a:r>
              <a:rPr lang="es-MX" sz="1600" dirty="0"/>
              <a:t> to </a:t>
            </a:r>
            <a:r>
              <a:rPr lang="es-MX" sz="1600" dirty="0" err="1"/>
              <a:t>get</a:t>
            </a:r>
            <a:r>
              <a:rPr lang="es-MX" sz="1600" dirty="0"/>
              <a:t> –and </a:t>
            </a:r>
            <a:r>
              <a:rPr lang="es-MX" sz="1600" dirty="0" err="1"/>
              <a:t>sell</a:t>
            </a:r>
            <a:r>
              <a:rPr lang="es-MX" sz="1600" dirty="0"/>
              <a:t>– </a:t>
            </a:r>
            <a:r>
              <a:rPr lang="es-MX" sz="1600" dirty="0" err="1"/>
              <a:t>gasoline</a:t>
            </a:r>
            <a:r>
              <a:rPr lang="es-MX" sz="1600" dirty="0"/>
              <a:t>? 2008. </a:t>
            </a:r>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41480603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72160" y="1018160"/>
            <a:ext cx="7824773" cy="2862322"/>
          </a:xfrm>
          <a:prstGeom prst="rect">
            <a:avLst/>
          </a:prstGeom>
          <a:noFill/>
        </p:spPr>
        <p:txBody>
          <a:bodyPr wrap="square" rtlCol="0">
            <a:spAutoFit/>
          </a:bodyPr>
          <a:lstStyle/>
          <a:p>
            <a:pPr algn="just"/>
            <a:r>
              <a:rPr lang="es-MX" b="1" dirty="0"/>
              <a:t>Las prácticas monopólicas son de dos tipos: relativas y absolutas. </a:t>
            </a:r>
          </a:p>
          <a:p>
            <a:pPr algn="just"/>
            <a:endParaRPr lang="es-MX" b="1" dirty="0"/>
          </a:p>
          <a:p>
            <a:pPr algn="just"/>
            <a:r>
              <a:rPr lang="es-MX" dirty="0"/>
              <a:t>Las relativas son los actos, contratos, convenios, procedimientos o combinaciones que realizan los agentes económicos que cuenten con poder sustancial en un mercado relevante (de manera individual o conjunta), con el objeto o efecto de:</a:t>
            </a:r>
          </a:p>
          <a:p>
            <a:pPr algn="just"/>
            <a:endParaRPr lang="es-MX" dirty="0"/>
          </a:p>
          <a:p>
            <a:pPr marL="285750" indent="-285750" algn="just">
              <a:buFont typeface="Arial" panose="020B0604020202020204" pitchFamily="34" charset="0"/>
              <a:buChar char="•"/>
            </a:pPr>
            <a:r>
              <a:rPr lang="es-MX" dirty="0"/>
              <a:t>Desplazar indebidamente a otros agentes del mercado;</a:t>
            </a:r>
          </a:p>
          <a:p>
            <a:pPr marL="285750" indent="-285750" algn="just">
              <a:buFont typeface="Arial" panose="020B0604020202020204" pitchFamily="34" charset="0"/>
              <a:buChar char="•"/>
            </a:pPr>
            <a:r>
              <a:rPr lang="es-MX" dirty="0"/>
              <a:t>Impedirles sustancialmente su acceso, o</a:t>
            </a:r>
          </a:p>
          <a:p>
            <a:pPr marL="285750" indent="-285750" algn="just">
              <a:buFont typeface="Arial" panose="020B0604020202020204" pitchFamily="34" charset="0"/>
              <a:buChar char="•"/>
            </a:pPr>
            <a:r>
              <a:rPr lang="es-MX" dirty="0"/>
              <a:t>Establecer ventajas exclusivas a favor de una o varias personas.</a:t>
            </a:r>
          </a:p>
          <a:p>
            <a:pPr algn="just"/>
            <a:endParaRPr lang="es-MX" dirty="0"/>
          </a:p>
        </p:txBody>
      </p:sp>
      <p:pic>
        <p:nvPicPr>
          <p:cNvPr id="10" name="9 Imagen" descr="https://cdn.goconqr.com/uploads/image_clipping/image/916147/desktop_f88dbde8-bb86-4965-bb6c-e8608c402d6b.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1892" y="3787842"/>
            <a:ext cx="4667250" cy="2639090"/>
          </a:xfrm>
          <a:prstGeom prst="rect">
            <a:avLst/>
          </a:prstGeom>
          <a:noFill/>
          <a:ln>
            <a:noFill/>
          </a:ln>
        </p:spPr>
      </p:pic>
      <p:sp>
        <p:nvSpPr>
          <p:cNvPr id="13" name="CuadroTexto 12"/>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19818753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46033" y="1035578"/>
            <a:ext cx="7824773" cy="5078313"/>
          </a:xfrm>
          <a:prstGeom prst="rect">
            <a:avLst/>
          </a:prstGeom>
          <a:noFill/>
        </p:spPr>
        <p:txBody>
          <a:bodyPr wrap="square" rtlCol="0">
            <a:spAutoFit/>
          </a:bodyPr>
          <a:lstStyle/>
          <a:p>
            <a:pPr algn="just"/>
            <a:r>
              <a:rPr lang="es-MX" dirty="0"/>
              <a:t>De acuerdo con la Ley Federal de Competencia Económica (LFCE), pueden considerarse prácticas monopólicas relativas las realizadas entre agentes económicos que siendo o no competidores entre sí, se adecúen a alguna de las siguientes conductas especificada en la Ley:</a:t>
            </a:r>
          </a:p>
          <a:p>
            <a:pPr algn="just"/>
            <a:endParaRPr lang="es-MX" dirty="0"/>
          </a:p>
          <a:p>
            <a:pPr marL="285750" indent="-285750" algn="just">
              <a:buFont typeface="Arial" panose="020B0604020202020204" pitchFamily="34" charset="0"/>
              <a:buChar char="•"/>
            </a:pPr>
            <a:r>
              <a:rPr lang="es-MX" dirty="0"/>
              <a:t>Segmentación de mercados a través de exclusividades;</a:t>
            </a:r>
          </a:p>
          <a:p>
            <a:pPr marL="285750" indent="-285750" algn="just">
              <a:buFont typeface="Arial" panose="020B0604020202020204" pitchFamily="34" charset="0"/>
              <a:buChar char="•"/>
            </a:pPr>
            <a:r>
              <a:rPr lang="es-MX" dirty="0"/>
              <a:t>Restricción vertical de precios;</a:t>
            </a:r>
          </a:p>
          <a:p>
            <a:pPr marL="285750" indent="-285750" algn="just">
              <a:buFont typeface="Arial" panose="020B0604020202020204" pitchFamily="34" charset="0"/>
              <a:buChar char="•"/>
            </a:pPr>
            <a:r>
              <a:rPr lang="es-MX" dirty="0"/>
              <a:t>Compras o ventas atadas;</a:t>
            </a:r>
          </a:p>
          <a:p>
            <a:pPr marL="285750" indent="-285750" algn="just">
              <a:buFont typeface="Arial" panose="020B0604020202020204" pitchFamily="34" charset="0"/>
              <a:buChar char="•"/>
            </a:pPr>
            <a:r>
              <a:rPr lang="es-MX" dirty="0"/>
              <a:t>Exclusividades;</a:t>
            </a:r>
          </a:p>
          <a:p>
            <a:pPr marL="285750" indent="-285750" algn="just">
              <a:buFont typeface="Arial" panose="020B0604020202020204" pitchFamily="34" charset="0"/>
              <a:buChar char="•"/>
            </a:pPr>
            <a:r>
              <a:rPr lang="es-MX" dirty="0"/>
              <a:t>Negativa de trato;</a:t>
            </a:r>
          </a:p>
          <a:p>
            <a:pPr marL="285750" indent="-285750" algn="just">
              <a:buFont typeface="Arial" panose="020B0604020202020204" pitchFamily="34" charset="0"/>
              <a:buChar char="•"/>
            </a:pPr>
            <a:r>
              <a:rPr lang="es-MX" dirty="0"/>
              <a:t>Boicot;</a:t>
            </a:r>
          </a:p>
          <a:p>
            <a:pPr marL="285750" indent="-285750" algn="just">
              <a:buFont typeface="Arial" panose="020B0604020202020204" pitchFamily="34" charset="0"/>
              <a:buChar char="•"/>
            </a:pPr>
            <a:r>
              <a:rPr lang="es-MX" dirty="0"/>
              <a:t>Depredación de precios;</a:t>
            </a:r>
          </a:p>
          <a:p>
            <a:pPr marL="285750" indent="-285750" algn="just">
              <a:buFont typeface="Arial" panose="020B0604020202020204" pitchFamily="34" charset="0"/>
              <a:buChar char="•"/>
            </a:pPr>
            <a:r>
              <a:rPr lang="es-MX" dirty="0"/>
              <a:t>Descuentos por lealtad o transacciones condicionadas;</a:t>
            </a:r>
          </a:p>
          <a:p>
            <a:pPr marL="285750" indent="-285750" algn="just">
              <a:buFont typeface="Arial" panose="020B0604020202020204" pitchFamily="34" charset="0"/>
              <a:buChar char="•"/>
            </a:pPr>
            <a:r>
              <a:rPr lang="es-MX" dirty="0"/>
              <a:t>Subsidios cruzados;</a:t>
            </a:r>
          </a:p>
          <a:p>
            <a:pPr marL="285750" indent="-285750" algn="just">
              <a:buFont typeface="Arial" panose="020B0604020202020204" pitchFamily="34" charset="0"/>
              <a:buChar char="•"/>
            </a:pPr>
            <a:r>
              <a:rPr lang="es-MX" dirty="0"/>
              <a:t>Discriminación de precios;</a:t>
            </a:r>
          </a:p>
          <a:p>
            <a:pPr marL="285750" indent="-285750" algn="just">
              <a:buFont typeface="Arial" panose="020B0604020202020204" pitchFamily="34" charset="0"/>
              <a:buChar char="•"/>
            </a:pPr>
            <a:r>
              <a:rPr lang="es-MX" dirty="0"/>
              <a:t>Elevación de los costos de un rival;</a:t>
            </a:r>
          </a:p>
          <a:p>
            <a:pPr marL="285750" indent="-285750" algn="just">
              <a:buFont typeface="Arial" panose="020B0604020202020204" pitchFamily="34" charset="0"/>
              <a:buChar char="•"/>
            </a:pPr>
            <a:r>
              <a:rPr lang="es-MX" dirty="0"/>
              <a:t>Negativa de trato de un insumo esencial, y </a:t>
            </a:r>
          </a:p>
          <a:p>
            <a:pPr marL="285750" indent="-285750" algn="just">
              <a:buFont typeface="Arial" panose="020B0604020202020204" pitchFamily="34" charset="0"/>
              <a:buChar char="•"/>
            </a:pPr>
            <a:r>
              <a:rPr lang="es-MX" dirty="0"/>
              <a:t>Estrechamiento de márgenes de insumos esenciales. </a:t>
            </a:r>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27616618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48</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37324" y="1357784"/>
            <a:ext cx="7824773" cy="4524315"/>
          </a:xfrm>
          <a:prstGeom prst="rect">
            <a:avLst/>
          </a:prstGeom>
          <a:noFill/>
        </p:spPr>
        <p:txBody>
          <a:bodyPr wrap="square" rtlCol="0">
            <a:spAutoFit/>
          </a:bodyPr>
          <a:lstStyle/>
          <a:p>
            <a:pPr algn="just"/>
            <a:r>
              <a:rPr lang="es-MX" dirty="0"/>
              <a:t>En la integración de nuevos negocios se debe tomar en cuenta lo previsto por el artículo 83 de la Ley de Hidrocarburos:</a:t>
            </a:r>
          </a:p>
          <a:p>
            <a:pPr algn="just"/>
            <a:endParaRPr lang="es-MX" dirty="0"/>
          </a:p>
          <a:p>
            <a:pPr algn="just"/>
            <a:r>
              <a:rPr lang="es-MX" dirty="0"/>
              <a:t>“La Comisión Reguladora de Energía, con la opinión de la Comisión Federal de Competencia Económica, establecerá las disposiciones a las que deberán sujetarse los Permisionarios de Transporte, Almacenamiento, Distribución, Expendio al Público y comercialización de Hidrocarburos, Petrolíferos y Petroquímicos, así como los usuarios de dichos productos y servicios, </a:t>
            </a:r>
            <a:r>
              <a:rPr lang="es-MX" b="1" dirty="0"/>
              <a:t>con objeto de promover el desarrollo eficiente de mercados competitivos en estos sectores. </a:t>
            </a:r>
            <a:r>
              <a:rPr lang="es-MX" dirty="0"/>
              <a:t>Entre otros aspectos, dichas disposiciones </a:t>
            </a:r>
            <a:r>
              <a:rPr lang="es-MX" b="1" dirty="0"/>
              <a:t>podrán establecer la estricta separación legal entre las actividades </a:t>
            </a:r>
            <a:r>
              <a:rPr lang="es-MX" b="1" dirty="0" err="1"/>
              <a:t>permisionadas</a:t>
            </a:r>
            <a:r>
              <a:rPr lang="es-MX" b="1" dirty="0"/>
              <a:t> o la separación funcional, operativa y contable de las mismas; la emisión de códigos de conducta, límites a la participación en el capital social, así como la participación máxima que podrán tener los agentes económicos en el mercado de la comercialización y, en su caso, en la reserva de capacidad en los ductos de Transporte e instalaciones de Almacenamiento…”</a:t>
            </a:r>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36242616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49</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72160" y="887525"/>
            <a:ext cx="7824773" cy="5078313"/>
          </a:xfrm>
          <a:prstGeom prst="rect">
            <a:avLst/>
          </a:prstGeom>
          <a:noFill/>
        </p:spPr>
        <p:txBody>
          <a:bodyPr wrap="square" rtlCol="0">
            <a:spAutoFit/>
          </a:bodyPr>
          <a:lstStyle/>
          <a:p>
            <a:pPr algn="just"/>
            <a:r>
              <a:rPr lang="es-MX" dirty="0"/>
              <a:t>El propio artículo 83 establece la prohibición expresa de que las personas que, directa o indirectamente, sean propietarias de capital social de usuarios finales, productores o comercializadores de Hidrocarburos, Petrolíferos y Petroquímicos que utilicen los servicios de Transporte por ducto o Almacenamiento sujetos a acceso abierto, solamente podrán participar, directa o indirectamente, en el capital social de los Permisionarios que presten estos servicios cuando dicha participación cruzada no afecte la competencia, la eficiencia en los mercados y el acceso abierto efectivo, para lo cual deberán:</a:t>
            </a:r>
          </a:p>
          <a:p>
            <a:pPr algn="just"/>
            <a:endParaRPr lang="es-MX" dirty="0"/>
          </a:p>
          <a:p>
            <a:pPr marL="285750" indent="-285750" algn="just">
              <a:buFont typeface="Arial" panose="020B0604020202020204" pitchFamily="34" charset="0"/>
              <a:buChar char="•"/>
            </a:pPr>
            <a:r>
              <a:rPr lang="es-MX" dirty="0"/>
              <a:t>Realizar sus operaciones en sistemas independientes, o</a:t>
            </a:r>
          </a:p>
          <a:p>
            <a:pPr marL="285750" indent="-285750" algn="just">
              <a:buFont typeface="Arial" panose="020B0604020202020204" pitchFamily="34" charset="0"/>
              <a:buChar char="•"/>
            </a:pPr>
            <a:r>
              <a:rPr lang="es-MX" dirty="0"/>
              <a:t>Establecer los mecanismos jurídicos y corporativos que impidan intervenir de cualquier manera en la operación y administración de los Permisionarios respectivos.</a:t>
            </a:r>
          </a:p>
          <a:p>
            <a:pPr algn="just"/>
            <a:endParaRPr lang="es-MX" dirty="0"/>
          </a:p>
          <a:p>
            <a:pPr algn="just"/>
            <a:r>
              <a:rPr lang="es-MX" dirty="0"/>
              <a:t>En todo caso, la participación cruzada a la que se refiere el segundo párrafo de este artículo y sus modificaciones deberán ser autorizadas por la Comisión Reguladora de Energía, quien deberá contar previamente con la opinión favorable de la Comisión Federal de Competencia Económica.</a:t>
            </a:r>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736562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MX" b="1" kern="0" dirty="0">
                <a:solidFill>
                  <a:sysClr val="windowText" lastClr="000000"/>
                </a:solidFill>
              </a:rPr>
              <a:t>2</a:t>
            </a:r>
            <a:r>
              <a:rPr kumimoji="0" lang="es-MX" sz="1800" b="1" i="0" u="none" strike="noStrike" kern="0" cap="none" spc="0" normalizeH="0" baseline="0" noProof="0" dirty="0">
                <a:ln>
                  <a:noFill/>
                </a:ln>
                <a:solidFill>
                  <a:sysClr val="windowText" lastClr="000000"/>
                </a:solidFill>
                <a:effectLst/>
                <a:uLnTx/>
                <a:uFillTx/>
              </a:rPr>
              <a:t>. Leyes</a:t>
            </a:r>
            <a:r>
              <a:rPr kumimoji="0" lang="es-MX" sz="1800" b="1" i="0" u="none" strike="noStrike" kern="0" cap="none" spc="0" normalizeH="0" noProof="0" dirty="0">
                <a:ln>
                  <a:noFill/>
                </a:ln>
                <a:solidFill>
                  <a:sysClr val="windowText" lastClr="000000"/>
                </a:solidFill>
                <a:effectLst/>
                <a:uLnTx/>
                <a:uFillTx/>
              </a:rPr>
              <a:t> Secundarias</a:t>
            </a:r>
            <a:endParaRPr kumimoji="0" lang="es-MX" sz="1800" b="1" i="0" u="none" strike="noStrike" kern="0" cap="none" spc="0" normalizeH="0" baseline="0" noProof="0" dirty="0">
              <a:ln>
                <a:noFill/>
              </a:ln>
              <a:solidFill>
                <a:sysClr val="windowText" lastClr="000000"/>
              </a:solidFill>
              <a:effectLst/>
              <a:uLnTx/>
              <a:uFillTx/>
            </a:endParaRPr>
          </a:p>
        </p:txBody>
      </p:sp>
      <p:graphicFrame>
        <p:nvGraphicFramePr>
          <p:cNvPr id="4" name="Tabla 3"/>
          <p:cNvGraphicFramePr>
            <a:graphicFrameLocks noGrp="1"/>
          </p:cNvGraphicFramePr>
          <p:nvPr>
            <p:extLst>
              <p:ext uri="{D42A27DB-BD31-4B8C-83A1-F6EECF244321}">
                <p14:modId xmlns:p14="http://schemas.microsoft.com/office/powerpoint/2010/main" val="2852682488"/>
              </p:ext>
            </p:extLst>
          </p:nvPr>
        </p:nvGraphicFramePr>
        <p:xfrm>
          <a:off x="634751" y="1488070"/>
          <a:ext cx="7874494" cy="3591560"/>
        </p:xfrm>
        <a:graphic>
          <a:graphicData uri="http://schemas.openxmlformats.org/drawingml/2006/table">
            <a:tbl>
              <a:tblPr firstRow="1" bandRow="1">
                <a:tableStyleId>{5C22544A-7EE6-4342-B048-85BDC9FD1C3A}</a:tableStyleId>
              </a:tblPr>
              <a:tblGrid>
                <a:gridCol w="3937247">
                  <a:extLst>
                    <a:ext uri="{9D8B030D-6E8A-4147-A177-3AD203B41FA5}">
                      <a16:colId xmlns="" xmlns:a16="http://schemas.microsoft.com/office/drawing/2014/main" val="4030388802"/>
                    </a:ext>
                  </a:extLst>
                </a:gridCol>
                <a:gridCol w="3937247">
                  <a:extLst>
                    <a:ext uri="{9D8B030D-6E8A-4147-A177-3AD203B41FA5}">
                      <a16:colId xmlns="" xmlns:a16="http://schemas.microsoft.com/office/drawing/2014/main" val="2108539705"/>
                    </a:ext>
                  </a:extLst>
                </a:gridCol>
              </a:tblGrid>
              <a:tr h="370840">
                <a:tc>
                  <a:txBody>
                    <a:bodyPr/>
                    <a:lstStyle/>
                    <a:p>
                      <a:pPr algn="ctr"/>
                      <a:r>
                        <a:rPr lang="es-MX" sz="1600" dirty="0"/>
                        <a:t>Nuevas Leyes</a:t>
                      </a:r>
                    </a:p>
                  </a:txBody>
                  <a:tcPr/>
                </a:tc>
                <a:tc>
                  <a:txBody>
                    <a:bodyPr/>
                    <a:lstStyle/>
                    <a:p>
                      <a:pPr algn="ctr"/>
                      <a:r>
                        <a:rPr lang="es-MX" sz="1600" dirty="0"/>
                        <a:t>Reformas y Adiciones</a:t>
                      </a:r>
                    </a:p>
                  </a:txBody>
                  <a:tcPr/>
                </a:tc>
                <a:extLst>
                  <a:ext uri="{0D108BD9-81ED-4DB2-BD59-A6C34878D82A}">
                    <a16:rowId xmlns="" xmlns:a16="http://schemas.microsoft.com/office/drawing/2014/main" val="1789834385"/>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dirty="0"/>
                        <a:t>Ley de Petróleos Mexicanos</a:t>
                      </a:r>
                    </a:p>
                    <a:p>
                      <a:pPr marL="0" marR="0" lvl="1" indent="0" algn="just" defTabSz="914400" rtl="0" eaLnBrk="1" fontAlgn="auto" latinLnBrk="0" hangingPunct="1">
                        <a:lnSpc>
                          <a:spcPct val="100000"/>
                        </a:lnSpc>
                        <a:spcBef>
                          <a:spcPts val="0"/>
                        </a:spcBef>
                        <a:spcAft>
                          <a:spcPts val="0"/>
                        </a:spcAft>
                        <a:buClrTx/>
                        <a:buSzTx/>
                        <a:buFontTx/>
                        <a:buNone/>
                        <a:tabLst/>
                        <a:defRPr/>
                      </a:pPr>
                      <a:endParaRPr lang="es-MX" sz="1600" kern="0" dirty="0">
                        <a:solidFill>
                          <a:sysClr val="windowText" lastClr="000000"/>
                        </a:solidFill>
                      </a:endParaRPr>
                    </a:p>
                  </a:txBody>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Orgánica de la Administración Pública Federal</a:t>
                      </a:r>
                    </a:p>
                  </a:txBody>
                  <a:tcPr/>
                </a:tc>
                <a:extLst>
                  <a:ext uri="{0D108BD9-81ED-4DB2-BD59-A6C34878D82A}">
                    <a16:rowId xmlns="" xmlns:a16="http://schemas.microsoft.com/office/drawing/2014/main" val="472904016"/>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la Industria</a:t>
                      </a:r>
                      <a:r>
                        <a:rPr lang="es-MX" sz="1600" kern="0" baseline="0" dirty="0">
                          <a:solidFill>
                            <a:sysClr val="windowText" lastClr="000000"/>
                          </a:solidFill>
                        </a:rPr>
                        <a:t> Eléctrica</a:t>
                      </a:r>
                      <a:endParaRPr lang="es-MX" sz="1600" kern="0" dirty="0">
                        <a:solidFill>
                          <a:sysClr val="windowText" lastClr="000000"/>
                        </a:solidFill>
                      </a:endParaRPr>
                    </a:p>
                  </a:txBody>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a:t>
                      </a:r>
                      <a:r>
                        <a:rPr lang="es-MX" sz="1600" kern="0" baseline="0" dirty="0">
                          <a:solidFill>
                            <a:sysClr val="windowText" lastClr="000000"/>
                          </a:solidFill>
                        </a:rPr>
                        <a:t> Inversión Extranjera</a:t>
                      </a:r>
                      <a:endParaRPr lang="es-MX" sz="1600" kern="0" dirty="0">
                        <a:solidFill>
                          <a:sysClr val="windowText" lastClr="000000"/>
                        </a:solidFill>
                      </a:endParaRPr>
                    </a:p>
                  </a:txBody>
                  <a:tcPr/>
                </a:tc>
                <a:extLst>
                  <a:ext uri="{0D108BD9-81ED-4DB2-BD59-A6C34878D82A}">
                    <a16:rowId xmlns="" xmlns:a16="http://schemas.microsoft.com/office/drawing/2014/main" val="1461783569"/>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la Energía Geotérmica</a:t>
                      </a:r>
                    </a:p>
                  </a:txBody>
                  <a:tcPr/>
                </a:tc>
                <a:tc>
                  <a:txBody>
                    <a:bodyPr/>
                    <a:lstStyle/>
                    <a:p>
                      <a:pPr algn="just"/>
                      <a:r>
                        <a:rPr lang="es-MX" sz="1600" dirty="0"/>
                        <a:t>Ley Minera</a:t>
                      </a:r>
                    </a:p>
                  </a:txBody>
                  <a:tcPr/>
                </a:tc>
                <a:extLst>
                  <a:ext uri="{0D108BD9-81ED-4DB2-BD59-A6C34878D82A}">
                    <a16:rowId xmlns="" xmlns:a16="http://schemas.microsoft.com/office/drawing/2014/main" val="4230082059"/>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s-MX" sz="1600" kern="0" dirty="0">
                        <a:solidFill>
                          <a:sysClr val="windowText" lastClr="000000"/>
                        </a:solidFill>
                      </a:endParaRPr>
                    </a:p>
                  </a:txBody>
                  <a:tcPr/>
                </a:tc>
                <a:tc>
                  <a:txBody>
                    <a:bodyPr/>
                    <a:lstStyle/>
                    <a:p>
                      <a:pPr algn="just"/>
                      <a:r>
                        <a:rPr lang="es-MX" sz="1600" dirty="0"/>
                        <a:t>Ley de Asociaciones Público Privadas</a:t>
                      </a:r>
                    </a:p>
                  </a:txBody>
                  <a:tcPr/>
                </a:tc>
                <a:extLst>
                  <a:ext uri="{0D108BD9-81ED-4DB2-BD59-A6C34878D82A}">
                    <a16:rowId xmlns="" xmlns:a16="http://schemas.microsoft.com/office/drawing/2014/main" val="10004"/>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s-MX" sz="1600" kern="0" dirty="0">
                        <a:solidFill>
                          <a:sysClr val="windowText" lastClr="000000"/>
                        </a:solidFill>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MX" sz="1600" dirty="0"/>
                        <a:t>Ley Federal de las Entidades Paraestatales</a:t>
                      </a:r>
                    </a:p>
                  </a:txBody>
                  <a:tcPr/>
                </a:tc>
                <a:extLst>
                  <a:ext uri="{0D108BD9-81ED-4DB2-BD59-A6C34878D82A}">
                    <a16:rowId xmlns="" xmlns:a16="http://schemas.microsoft.com/office/drawing/2014/main" val="10005"/>
                  </a:ext>
                </a:extLst>
              </a:tr>
              <a:tr h="370840">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endParaRPr lang="es-MX" sz="1600" kern="0" dirty="0">
                        <a:solidFill>
                          <a:sysClr val="windowText" lastClr="000000"/>
                        </a:solidFill>
                      </a:endParaRPr>
                    </a:p>
                  </a:txBody>
                  <a:tcPr/>
                </a:tc>
                <a:tc>
                  <a:txBody>
                    <a:bodyPr/>
                    <a:lstStyle/>
                    <a:p>
                      <a:pPr algn="just"/>
                      <a:r>
                        <a:rPr lang="es-MX" sz="1600" dirty="0"/>
                        <a:t>Ley de Adquisiciones, Arrendamientos y Servicios del Sector</a:t>
                      </a:r>
                      <a:r>
                        <a:rPr lang="es-MX" sz="1600" baseline="0" dirty="0"/>
                        <a:t> Público</a:t>
                      </a:r>
                      <a:endParaRPr lang="es-MX" sz="1600" dirty="0"/>
                    </a:p>
                  </a:txBody>
                  <a:tcPr/>
                </a:tc>
                <a:extLst>
                  <a:ext uri="{0D108BD9-81ED-4DB2-BD59-A6C34878D82A}">
                    <a16:rowId xmlns="" xmlns:a16="http://schemas.microsoft.com/office/drawing/2014/main" val="2882014555"/>
                  </a:ext>
                </a:extLst>
              </a:tr>
              <a:tr h="370840">
                <a:tc>
                  <a:txBody>
                    <a:bodyPr/>
                    <a:lstStyle/>
                    <a:p>
                      <a:pPr algn="just"/>
                      <a:endParaRPr lang="es-MX" sz="1600"/>
                    </a:p>
                  </a:txBody>
                  <a:tcPr/>
                </a:tc>
                <a:tc>
                  <a:txBody>
                    <a:bodyPr/>
                    <a:lstStyle/>
                    <a:p>
                      <a:pPr marL="0" marR="0" lvl="1" indent="0" algn="just" defTabSz="914400" rtl="0" eaLnBrk="1" fontAlgn="auto" latinLnBrk="0" hangingPunct="1">
                        <a:lnSpc>
                          <a:spcPct val="100000"/>
                        </a:lnSpc>
                        <a:spcBef>
                          <a:spcPts val="0"/>
                        </a:spcBef>
                        <a:spcAft>
                          <a:spcPts val="0"/>
                        </a:spcAft>
                        <a:buClrTx/>
                        <a:buSzTx/>
                        <a:buFontTx/>
                        <a:buNone/>
                        <a:tabLst/>
                        <a:defRPr/>
                      </a:pPr>
                      <a:r>
                        <a:rPr lang="es-MX" sz="1600" kern="0" dirty="0">
                          <a:solidFill>
                            <a:sysClr val="windowText" lastClr="000000"/>
                          </a:solidFill>
                        </a:rPr>
                        <a:t>Ley de Obras Públicas y Servicios Relacionados con las Mismas</a:t>
                      </a:r>
                    </a:p>
                  </a:txBody>
                  <a:tcPr/>
                </a:tc>
                <a:extLst>
                  <a:ext uri="{0D108BD9-81ED-4DB2-BD59-A6C34878D82A}">
                    <a16:rowId xmlns="" xmlns:a16="http://schemas.microsoft.com/office/drawing/2014/main" val="827601110"/>
                  </a:ext>
                </a:extLst>
              </a:tr>
            </a:tbl>
          </a:graphicData>
        </a:graphic>
      </p:graphicFrame>
      <p:pic>
        <p:nvPicPr>
          <p:cNvPr id="9" name="Imagen 8"/>
          <p:cNvPicPr preferRelativeResize="0">
            <a:picLocks/>
          </p:cNvPicPr>
          <p:nvPr/>
        </p:nvPicPr>
        <p:blipFill>
          <a:blip r:embed="rId2"/>
          <a:stretch>
            <a:fillRect/>
          </a:stretch>
        </p:blipFill>
        <p:spPr>
          <a:xfrm>
            <a:off x="-57151" y="6189757"/>
            <a:ext cx="9258300" cy="72000"/>
          </a:xfrm>
          <a:prstGeom prst="rect">
            <a:avLst/>
          </a:prstGeom>
        </p:spPr>
      </p:pic>
      <p:pic>
        <p:nvPicPr>
          <p:cNvPr id="10"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35543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0355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50</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9</a:t>
            </a:r>
            <a:r>
              <a:rPr kumimoji="0" lang="es-MX" sz="1800" b="1" i="0" u="none" strike="noStrike" kern="0" cap="none" spc="0" normalizeH="0" baseline="0" noProof="0" dirty="0">
                <a:ln>
                  <a:noFill/>
                </a:ln>
                <a:solidFill>
                  <a:sysClr val="windowText" lastClr="000000"/>
                </a:solidFill>
                <a:effectLst/>
                <a:uLnTx/>
                <a:uFillTx/>
              </a:rPr>
              <a:t>. Nuevos Negocios</a:t>
            </a: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02637" y="911450"/>
            <a:ext cx="7824773" cy="5355312"/>
          </a:xfrm>
          <a:prstGeom prst="rect">
            <a:avLst/>
          </a:prstGeom>
          <a:noFill/>
        </p:spPr>
        <p:txBody>
          <a:bodyPr wrap="square" rtlCol="0">
            <a:spAutoFit/>
          </a:bodyPr>
          <a:lstStyle/>
          <a:p>
            <a:pPr algn="just"/>
            <a:r>
              <a:rPr lang="es-MX" dirty="0"/>
              <a:t>Las prácticas monopólicas absolutas, menos comunes, son prácticas conocidas como acuerdos colusorios o cárteles económicos, que se materializan a través de convenios entre agentes económicos competidores entre sí –que participan en el mismo mercado– a fin de manipular precios o cantidades, repartirse segmentos de mercado o coordinar posturas en licitaciones. </a:t>
            </a:r>
          </a:p>
          <a:p>
            <a:pPr algn="just"/>
            <a:endParaRPr lang="es-MX" dirty="0"/>
          </a:p>
          <a:p>
            <a:pPr algn="just"/>
            <a:r>
              <a:rPr lang="es-MX" b="1" dirty="0"/>
              <a:t>Mercado de importación y exportación de combustibles</a:t>
            </a:r>
          </a:p>
          <a:p>
            <a:pPr algn="just"/>
            <a:endParaRPr lang="es-MX" dirty="0"/>
          </a:p>
          <a:p>
            <a:pPr algn="just"/>
            <a:r>
              <a:rPr lang="es-MX" dirty="0"/>
              <a:t>Como se desprende del diagnóstico y prospectiva del mercado de combustibles, el incremento en las importaciones de combustible generan un nicho de mercado para los empresarios </a:t>
            </a:r>
            <a:r>
              <a:rPr lang="es-MX" dirty="0" err="1"/>
              <a:t>gasolineros</a:t>
            </a:r>
            <a:r>
              <a:rPr lang="es-MX" dirty="0"/>
              <a:t>, sin embargo, se deben tener en cuenta los aspectos asociados como el transporte y almacenamiento de combustibles, así como de sus especificaciones de calidad (NOM-M-005-CRE-2015). </a:t>
            </a:r>
          </a:p>
          <a:p>
            <a:pPr algn="just"/>
            <a:endParaRPr lang="es-MX" dirty="0"/>
          </a:p>
          <a:p>
            <a:pPr algn="just"/>
            <a:r>
              <a:rPr lang="es-MX" dirty="0"/>
              <a:t>Sí es factible desarrollar la actividad pero se deben formalizar negocios tendentes a garantizar el almacenamiento y transporte de gasolinas, así como la red de distribución y venta a menudeo. </a:t>
            </a:r>
          </a:p>
          <a:p>
            <a:pPr algn="just"/>
            <a:endParaRPr lang="es-MX" dirty="0"/>
          </a:p>
          <a:p>
            <a:pPr algn="just"/>
            <a:r>
              <a:rPr lang="es-MX" dirty="0"/>
              <a:t>La importación y exportación de combustibles está libre del pago de aranceles.</a:t>
            </a:r>
          </a:p>
        </p:txBody>
      </p:sp>
    </p:spTree>
    <p:extLst>
      <p:ext uri="{BB962C8B-B14F-4D97-AF65-F5344CB8AC3E}">
        <p14:creationId xmlns:p14="http://schemas.microsoft.com/office/powerpoint/2010/main" val="41778001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72160" y="998805"/>
            <a:ext cx="7824773" cy="5355312"/>
          </a:xfrm>
          <a:prstGeom prst="rect">
            <a:avLst/>
          </a:prstGeom>
          <a:noFill/>
        </p:spPr>
        <p:txBody>
          <a:bodyPr wrap="square" rtlCol="0">
            <a:spAutoFit/>
          </a:bodyPr>
          <a:lstStyle/>
          <a:p>
            <a:pPr algn="just"/>
            <a:r>
              <a:rPr lang="es-MX" b="1" dirty="0"/>
              <a:t>Refinación de gasolinas.</a:t>
            </a:r>
          </a:p>
          <a:p>
            <a:pPr algn="just"/>
            <a:r>
              <a:rPr lang="es-MX" dirty="0"/>
              <a:t>Si bien la instalación y operación de una refinería de gran capacidad tiene costos muy elevados, existen </a:t>
            </a:r>
            <a:r>
              <a:rPr lang="es-MX" dirty="0" smtClean="0"/>
              <a:t>plantas </a:t>
            </a:r>
            <a:r>
              <a:rPr lang="es-MX" dirty="0"/>
              <a:t>de refinación pequeñas con una relativa eficiencia operativa y costos de instalación que si bien considerables, pueden ser asumidos por un grupo de empresarios gasolineros de una región para el abasto de sus estaciones  de servicio. En el </a:t>
            </a:r>
            <a:r>
              <a:rPr lang="es-MX" dirty="0" smtClean="0"/>
              <a:t>análisis </a:t>
            </a:r>
            <a:r>
              <a:rPr lang="es-MX" dirty="0"/>
              <a:t>económico y obtención de permisos juegan un papel principal.</a:t>
            </a:r>
          </a:p>
          <a:p>
            <a:pPr algn="just"/>
            <a:endParaRPr lang="es-MX" b="1" dirty="0"/>
          </a:p>
          <a:p>
            <a:pPr algn="just"/>
            <a:r>
              <a:rPr lang="es-MX" b="1" dirty="0" err="1"/>
              <a:t>Electrolineras</a:t>
            </a:r>
            <a:r>
              <a:rPr lang="es-MX" b="1" dirty="0"/>
              <a:t> </a:t>
            </a:r>
          </a:p>
          <a:p>
            <a:pPr algn="just"/>
            <a:r>
              <a:rPr lang="es-MX" dirty="0"/>
              <a:t>El uso de automóviles híbridos y eléctricos irá en aumento y, sin duda alguna, representa un nicho de mercado para los empresarios </a:t>
            </a:r>
            <a:r>
              <a:rPr lang="es-MX" dirty="0" err="1"/>
              <a:t>gasolineros</a:t>
            </a:r>
            <a:r>
              <a:rPr lang="es-MX" dirty="0"/>
              <a:t>, quiénes pueden agregar isletas para el despacho de energía eléctrica para ese tipo de vehículos.</a:t>
            </a:r>
          </a:p>
          <a:p>
            <a:pPr algn="just"/>
            <a:endParaRPr lang="es-MX" b="1" dirty="0"/>
          </a:p>
          <a:p>
            <a:pPr algn="just"/>
            <a:r>
              <a:rPr lang="es-MX" b="1" dirty="0"/>
              <a:t>Estaciones de Gas LP para carburación</a:t>
            </a:r>
          </a:p>
          <a:p>
            <a:pPr algn="just"/>
            <a:r>
              <a:rPr lang="es-MX" dirty="0"/>
              <a:t>El negocio requiere sin duda de un minucioso estudio de mercado para determinar la viabilidad del negocio atendiendo al número de potenciales consumidores .</a:t>
            </a:r>
          </a:p>
          <a:p>
            <a:pPr algn="just"/>
            <a:endParaRPr lang="es-MX" dirty="0"/>
          </a:p>
        </p:txBody>
      </p:sp>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Tree>
    <p:extLst>
      <p:ext uri="{BB962C8B-B14F-4D97-AF65-F5344CB8AC3E}">
        <p14:creationId xmlns:p14="http://schemas.microsoft.com/office/powerpoint/2010/main" val="39620499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noProof="0" dirty="0">
                <a:solidFill>
                  <a:sysClr val="windowText" lastClr="000000"/>
                </a:solidFill>
              </a:rPr>
              <a:t>10</a:t>
            </a:r>
            <a:r>
              <a:rPr kumimoji="0" lang="es-MX" sz="1800" b="1" i="0" u="none" strike="noStrike" kern="0" cap="none" spc="0" normalizeH="0" baseline="0" noProof="0" dirty="0">
                <a:ln>
                  <a:noFill/>
                </a:ln>
                <a:solidFill>
                  <a:sysClr val="windowText" lastClr="000000"/>
                </a:solidFill>
                <a:effectLst/>
                <a:uLnTx/>
                <a:uFillTx/>
              </a:rPr>
              <a:t>. Nuevos Negocios</a:t>
            </a: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772160" y="998805"/>
            <a:ext cx="7824773" cy="5632311"/>
          </a:xfrm>
          <a:prstGeom prst="rect">
            <a:avLst/>
          </a:prstGeom>
          <a:noFill/>
        </p:spPr>
        <p:txBody>
          <a:bodyPr wrap="square" rtlCol="0">
            <a:spAutoFit/>
          </a:bodyPr>
          <a:lstStyle/>
          <a:p>
            <a:pPr algn="just"/>
            <a:r>
              <a:rPr lang="es-MX" dirty="0"/>
              <a:t>Los empresarios </a:t>
            </a:r>
            <a:r>
              <a:rPr lang="es-MX" dirty="0" err="1"/>
              <a:t>gasolineros</a:t>
            </a:r>
            <a:r>
              <a:rPr lang="es-MX" dirty="0"/>
              <a:t> deben integrarse al nuevo paradigma que se está gestando en el mercado de combustibles de México, sin embargo, es indispensable que analicen a profundidad el origen de los recursos de los inversionistas y las opciones legales para participar, como son, entre otras:</a:t>
            </a:r>
          </a:p>
          <a:p>
            <a:pPr algn="just"/>
            <a:endParaRPr lang="es-MX" dirty="0"/>
          </a:p>
          <a:p>
            <a:pPr marL="285750" indent="-285750" algn="just">
              <a:buFont typeface="Arial" panose="020B0604020202020204" pitchFamily="34" charset="0"/>
              <a:buChar char="•"/>
            </a:pPr>
            <a:r>
              <a:rPr lang="es-MX" dirty="0"/>
              <a:t>Franquicias;</a:t>
            </a:r>
          </a:p>
          <a:p>
            <a:pPr marL="285750" indent="-285750" algn="just">
              <a:buFont typeface="Arial" panose="020B0604020202020204" pitchFamily="34" charset="0"/>
              <a:buChar char="•"/>
            </a:pPr>
            <a:r>
              <a:rPr lang="es-MX" dirty="0"/>
              <a:t>Adquisiciones;</a:t>
            </a:r>
          </a:p>
          <a:p>
            <a:pPr marL="285750" indent="-285750" algn="just">
              <a:buFont typeface="Arial" panose="020B0604020202020204" pitchFamily="34" charset="0"/>
              <a:buChar char="•"/>
            </a:pPr>
            <a:r>
              <a:rPr lang="es-MX" dirty="0"/>
              <a:t>Fusiones;</a:t>
            </a:r>
          </a:p>
          <a:p>
            <a:pPr marL="285750" indent="-285750" algn="just">
              <a:buFont typeface="Arial" panose="020B0604020202020204" pitchFamily="34" charset="0"/>
              <a:buChar char="•"/>
            </a:pPr>
            <a:r>
              <a:rPr lang="es-MX" dirty="0"/>
              <a:t>Alianzas, y</a:t>
            </a:r>
          </a:p>
          <a:p>
            <a:pPr marL="285750" indent="-285750" algn="just">
              <a:buFont typeface="Arial" panose="020B0604020202020204" pitchFamily="34" charset="0"/>
              <a:buChar char="•"/>
            </a:pPr>
            <a:r>
              <a:rPr lang="es-MX" dirty="0"/>
              <a:t>Asociaciones.</a:t>
            </a:r>
          </a:p>
          <a:p>
            <a:pPr marL="285750" indent="-285750" algn="just">
              <a:buFont typeface="Arial" panose="020B0604020202020204" pitchFamily="34" charset="0"/>
              <a:buChar char="•"/>
            </a:pPr>
            <a:endParaRPr lang="es-MX" dirty="0"/>
          </a:p>
          <a:p>
            <a:pPr algn="just"/>
            <a:r>
              <a:rPr lang="es-MX" dirty="0"/>
              <a:t>De igual forma resalta por su importancia una </a:t>
            </a:r>
            <a:r>
              <a:rPr lang="es-MX" dirty="0" smtClean="0"/>
              <a:t>acuciosa </a:t>
            </a:r>
            <a:r>
              <a:rPr lang="es-MX" dirty="0"/>
              <a:t>revisión de los derechos y obligaciones previstos en los instrumentos legales inherentes a:</a:t>
            </a:r>
          </a:p>
          <a:p>
            <a:pPr algn="just"/>
            <a:endParaRPr lang="es-MX" dirty="0"/>
          </a:p>
          <a:p>
            <a:pPr marL="285750" indent="-285750" algn="just">
              <a:buFont typeface="Arial" panose="020B0604020202020204" pitchFamily="34" charset="0"/>
              <a:buChar char="•"/>
            </a:pPr>
            <a:r>
              <a:rPr lang="es-MX" dirty="0"/>
              <a:t>Contratos de importación y exportación de combustibles;</a:t>
            </a:r>
          </a:p>
          <a:p>
            <a:pPr marL="285750" indent="-285750" algn="just">
              <a:buFont typeface="Arial" panose="020B0604020202020204" pitchFamily="34" charset="0"/>
              <a:buChar char="•"/>
            </a:pPr>
            <a:r>
              <a:rPr lang="es-MX" dirty="0"/>
              <a:t>Contratos de compra de combustibles (costos en base a volumen, márgenes de utilidad, ventas normalizadas/mermas, forma de garantizar las utilidades, etc.);</a:t>
            </a:r>
          </a:p>
          <a:p>
            <a:pPr marL="285750" indent="-285750" algn="just">
              <a:buFont typeface="Arial" panose="020B0604020202020204" pitchFamily="34" charset="0"/>
              <a:buChar char="•"/>
            </a:pPr>
            <a:r>
              <a:rPr lang="es-MX" dirty="0"/>
              <a:t>Contratos de transporte y almacenamiento, y</a:t>
            </a:r>
          </a:p>
          <a:p>
            <a:pPr marL="285750" indent="-285750" algn="just">
              <a:buFont typeface="Arial" panose="020B0604020202020204" pitchFamily="34" charset="0"/>
              <a:buChar char="•"/>
            </a:pPr>
            <a:r>
              <a:rPr lang="es-MX" dirty="0"/>
              <a:t>Contratos de distribución. </a:t>
            </a:r>
          </a:p>
          <a:p>
            <a:pPr algn="just"/>
            <a:endParaRPr lang="es-MX" dirty="0"/>
          </a:p>
        </p:txBody>
      </p:sp>
    </p:spTree>
    <p:extLst>
      <p:ext uri="{BB962C8B-B14F-4D97-AF65-F5344CB8AC3E}">
        <p14:creationId xmlns:p14="http://schemas.microsoft.com/office/powerpoint/2010/main" val="227068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3942" y="1666386"/>
            <a:ext cx="8046720" cy="4531813"/>
          </a:xfrm>
        </p:spPr>
        <p:txBody>
          <a:bodyPr>
            <a:noAutofit/>
          </a:bodyPr>
          <a:lstStyle/>
          <a:p>
            <a:pPr algn="just">
              <a:lnSpc>
                <a:spcPct val="114000"/>
              </a:lnSpc>
              <a:buSzPct val="80000"/>
              <a:buFont typeface="Webdings" panose="05030102010509060703" pitchFamily="18" charset="2"/>
              <a:buChar char="~"/>
            </a:pPr>
            <a:r>
              <a:rPr lang="es-MX" sz="1500" dirty="0"/>
              <a:t>EN LA EJECUCIÓN DE PROYECTOS EXISTEN RIESGOS OPERATIVOS QUE DEBEN SER PREVISTOS Y GESTIONADOS.</a:t>
            </a:r>
          </a:p>
          <a:p>
            <a:pPr algn="just">
              <a:lnSpc>
                <a:spcPct val="114000"/>
              </a:lnSpc>
              <a:buSzPct val="80000"/>
              <a:buFont typeface="Webdings" panose="05030102010509060703" pitchFamily="18" charset="2"/>
              <a:buChar char="~"/>
            </a:pPr>
            <a:r>
              <a:rPr lang="es-MX" sz="1500" dirty="0"/>
              <a:t>EN LOS PROYECTOS A EJECUTAR EN MÉXICO, CONVIENE CONSIDERAR FACTORES ORIGINADOS EN LOS ANTECEDENTES Y CARACTERÍSTICAS DE NUESTRO ENTORNO.</a:t>
            </a:r>
          </a:p>
          <a:p>
            <a:pPr algn="just">
              <a:lnSpc>
                <a:spcPct val="114000"/>
              </a:lnSpc>
              <a:buSzPct val="80000"/>
              <a:buFont typeface="Webdings" panose="05030102010509060703" pitchFamily="18" charset="2"/>
              <a:buChar char="~"/>
            </a:pPr>
            <a:r>
              <a:rPr lang="es-MX" sz="1500" dirty="0"/>
              <a:t>LA ACTUACIÓN DE PEMEX Y CFE, COMO MONOPOLIOS DEL ESTADO, ERA ACEPTADA INCLUSO CUANDO NO FUERA EQUITATIVA, REGULAR, APEGADA A LA NORMA, O ÉSTA NO EXISTIERE. HOY LAS CIRCUNSTANCIAS HAN CAMBIADO.</a:t>
            </a:r>
          </a:p>
          <a:p>
            <a:pPr algn="just">
              <a:lnSpc>
                <a:spcPct val="114000"/>
              </a:lnSpc>
              <a:buSzPct val="80000"/>
              <a:buFont typeface="Webdings" panose="05030102010509060703" pitchFamily="18" charset="2"/>
              <a:buChar char="~"/>
            </a:pPr>
            <a:r>
              <a:rPr lang="es-MX" sz="1500" dirty="0"/>
              <a:t>LA IDENTIFICACIÓN, EVALUACIÓN Y ACCIÓN PARA EVITAR LA OCURRENCIA DE POSIBLES RIESGOS O REDUCIR SUS CONSECUENCIAS NEGATIVAS, ES UN RETO PARA LAS EMPRESAS QUE ESTÁN INICIANDO OPERACIONES EN EL NUEVO MERCADO MEXICANO.</a:t>
            </a:r>
          </a:p>
          <a:p>
            <a:pPr algn="just">
              <a:lnSpc>
                <a:spcPct val="114000"/>
              </a:lnSpc>
              <a:buSzPct val="80000"/>
              <a:buFont typeface="Webdings" panose="05030102010509060703" pitchFamily="18" charset="2"/>
              <a:buChar char="~"/>
            </a:pPr>
            <a:r>
              <a:rPr lang="es-MX" sz="1500" dirty="0"/>
              <a:t>EL GOBIERNO MEXICANO Y LAS EMPRESAS ESTÁN IMPULSANDO NUEVAS FORMAS DE TRABAJO, CON NUEVAS REGULACIONES Y MEJORES CONDICIONES.</a:t>
            </a:r>
          </a:p>
          <a:p>
            <a:pPr algn="just">
              <a:lnSpc>
                <a:spcPct val="114000"/>
              </a:lnSpc>
              <a:buSzPct val="80000"/>
              <a:buFont typeface="Webdings" panose="05030102010509060703" pitchFamily="18" charset="2"/>
              <a:buChar char="~"/>
            </a:pPr>
            <a:r>
              <a:rPr lang="es-MX" sz="1500" dirty="0"/>
              <a:t>NO OBSTANTE, HAY QUE PREVER POSIBLES ACCIONES QUE PROVOQUEN PÉRDIDAS E INCUMPLIMIENTO DE LAS OBLIGACIONES CONTRACTUALES DE LAS PREVISTAS EN LOS PERMISOS.</a:t>
            </a:r>
          </a:p>
          <a:p>
            <a:pPr marL="457200" lvl="1" indent="0" algn="just">
              <a:lnSpc>
                <a:spcPct val="114000"/>
              </a:lnSpc>
              <a:buNone/>
            </a:pPr>
            <a:endParaRPr lang="es-MX" sz="1500" dirty="0"/>
          </a:p>
        </p:txBody>
      </p:sp>
      <p:sp>
        <p:nvSpPr>
          <p:cNvPr id="2" name="CuadroTexto 1"/>
          <p:cNvSpPr txBox="1"/>
          <p:nvPr/>
        </p:nvSpPr>
        <p:spPr>
          <a:xfrm>
            <a:off x="1706879" y="1084731"/>
            <a:ext cx="6368526" cy="400110"/>
          </a:xfrm>
          <a:prstGeom prst="rect">
            <a:avLst/>
          </a:prstGeom>
          <a:noFill/>
        </p:spPr>
        <p:txBody>
          <a:bodyPr wrap="square" rtlCol="0">
            <a:spAutoFit/>
          </a:bodyPr>
          <a:lstStyle/>
          <a:p>
            <a:pPr algn="ctr"/>
            <a:r>
              <a:rPr lang="es-MX" sz="2000" dirty="0"/>
              <a:t>GESTIÓN DE RIESGOS EN LOS PROYECTOS ENERGÉTICOS</a:t>
            </a:r>
          </a:p>
        </p:txBody>
      </p:sp>
      <p:pic>
        <p:nvPicPr>
          <p:cNvPr id="6" name="Imagen 5"/>
          <p:cNvPicPr preferRelativeResize="0">
            <a:picLocks/>
          </p:cNvPicPr>
          <p:nvPr/>
        </p:nvPicPr>
        <p:blipFill>
          <a:blip r:embed="rId2"/>
          <a:stretch>
            <a:fillRect/>
          </a:stretch>
        </p:blipFill>
        <p:spPr>
          <a:xfrm>
            <a:off x="-57151" y="6282117"/>
            <a:ext cx="9258300" cy="72000"/>
          </a:xfrm>
          <a:prstGeom prst="rect">
            <a:avLst/>
          </a:prstGeom>
        </p:spPr>
      </p:pic>
      <p:sp>
        <p:nvSpPr>
          <p:cNvPr id="4" name="Marcador de número de diapositiva 3"/>
          <p:cNvSpPr>
            <a:spLocks noGrp="1"/>
          </p:cNvSpPr>
          <p:nvPr>
            <p:ph type="sldNum" sz="quarter" idx="12"/>
          </p:nvPr>
        </p:nvSpPr>
        <p:spPr>
          <a:xfrm>
            <a:off x="6233833" y="6428069"/>
            <a:ext cx="2057400" cy="365125"/>
          </a:xfrm>
        </p:spPr>
        <p:txBody>
          <a:bodyPr/>
          <a:lstStyle/>
          <a:p>
            <a:fld id="{D8F1477C-0E7A-4E4E-BBFD-0D978700BA4D}" type="slidenum">
              <a:rPr lang="es-MX" sz="1000" smtClean="0"/>
              <a:t>53</a:t>
            </a:fld>
            <a:endParaRPr lang="es-MX" sz="1000" dirty="0"/>
          </a:p>
        </p:txBody>
      </p:sp>
      <p:sp>
        <p:nvSpPr>
          <p:cNvPr id="19" name="20 Rectángulo"/>
          <p:cNvSpPr/>
          <p:nvPr/>
        </p:nvSpPr>
        <p:spPr>
          <a:xfrm>
            <a:off x="0" y="756424"/>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6145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5" y="1280165"/>
            <a:ext cx="1937327" cy="3590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a:bodyPr>
          <a:lstStyle/>
          <a:p>
            <a:r>
              <a:rPr lang="es-MX" sz="1400" dirty="0">
                <a:solidFill>
                  <a:schemeClr val="tx1"/>
                </a:solidFill>
                <a:ea typeface="+mj-ea"/>
                <a:cs typeface="+mj-cs"/>
              </a:rPr>
              <a:t>CERTEZA Y SEGURIDAD JURÍDICA</a:t>
            </a:r>
          </a:p>
        </p:txBody>
      </p:sp>
      <p:sp>
        <p:nvSpPr>
          <p:cNvPr id="4" name="Título 1"/>
          <p:cNvSpPr txBox="1">
            <a:spLocks/>
          </p:cNvSpPr>
          <p:nvPr/>
        </p:nvSpPr>
        <p:spPr>
          <a:xfrm>
            <a:off x="787405" y="2309244"/>
            <a:ext cx="1984370" cy="4016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400" dirty="0">
                <a:latin typeface="+mn-lt"/>
              </a:rPr>
              <a:t>VINCULACIÓN CON COMUNIDADES</a:t>
            </a:r>
          </a:p>
        </p:txBody>
      </p:sp>
      <p:sp>
        <p:nvSpPr>
          <p:cNvPr id="5" name="Título 1"/>
          <p:cNvSpPr txBox="1">
            <a:spLocks/>
          </p:cNvSpPr>
          <p:nvPr/>
        </p:nvSpPr>
        <p:spPr>
          <a:xfrm>
            <a:off x="865751" y="3729794"/>
            <a:ext cx="1937327" cy="4016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400" dirty="0">
                <a:latin typeface="+mn-lt"/>
              </a:rPr>
              <a:t>OCUPACIÓN SUPERFICIAL Y DERECHOS DE VÍA</a:t>
            </a:r>
          </a:p>
        </p:txBody>
      </p:sp>
      <p:sp>
        <p:nvSpPr>
          <p:cNvPr id="6" name="Título 1"/>
          <p:cNvSpPr txBox="1">
            <a:spLocks/>
          </p:cNvSpPr>
          <p:nvPr/>
        </p:nvSpPr>
        <p:spPr>
          <a:xfrm>
            <a:off x="842823" y="4690334"/>
            <a:ext cx="1937327" cy="6024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300" dirty="0">
                <a:latin typeface="+mn-lt"/>
              </a:rPr>
              <a:t>GESTIONES Y PERMISOS DE AUTORIDADES LOCALES</a:t>
            </a:r>
          </a:p>
        </p:txBody>
      </p:sp>
      <p:sp>
        <p:nvSpPr>
          <p:cNvPr id="7" name="Título 1"/>
          <p:cNvSpPr txBox="1">
            <a:spLocks/>
          </p:cNvSpPr>
          <p:nvPr/>
        </p:nvSpPr>
        <p:spPr>
          <a:xfrm>
            <a:off x="864229" y="5629330"/>
            <a:ext cx="1937327" cy="40163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1300" dirty="0">
                <a:latin typeface="+mn-lt"/>
              </a:rPr>
              <a:t>SEGURIDAD PÚBLICA</a:t>
            </a:r>
          </a:p>
        </p:txBody>
      </p:sp>
      <p:sp>
        <p:nvSpPr>
          <p:cNvPr id="8" name="Título 1"/>
          <p:cNvSpPr txBox="1">
            <a:spLocks/>
          </p:cNvSpPr>
          <p:nvPr/>
        </p:nvSpPr>
        <p:spPr>
          <a:xfrm>
            <a:off x="3146616" y="1039904"/>
            <a:ext cx="2877671" cy="870401"/>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SzPct val="80000"/>
              <a:buFont typeface="Webdings" panose="05030102010509060703" pitchFamily="18" charset="2"/>
              <a:buChar char=""/>
            </a:pPr>
            <a:r>
              <a:rPr lang="es-MX" sz="1200" dirty="0">
                <a:latin typeface="+mn-lt"/>
              </a:rPr>
              <a:t>EXCESO DE NORMAS</a:t>
            </a:r>
          </a:p>
          <a:p>
            <a:pPr marL="171450" indent="-171450" algn="l">
              <a:buSzPct val="80000"/>
              <a:buFont typeface="Webdings" panose="05030102010509060703" pitchFamily="18" charset="2"/>
              <a:buChar char=""/>
            </a:pPr>
            <a:r>
              <a:rPr lang="es-MX" sz="1200" dirty="0">
                <a:latin typeface="+mn-lt"/>
              </a:rPr>
              <a:t>SOBRERREGULACIÓN</a:t>
            </a:r>
          </a:p>
          <a:p>
            <a:pPr marL="171450" indent="-171450" algn="l">
              <a:buSzPct val="80000"/>
              <a:buFont typeface="Webdings" panose="05030102010509060703" pitchFamily="18" charset="2"/>
              <a:buChar char=""/>
            </a:pPr>
            <a:r>
              <a:rPr lang="es-MX" sz="1200" dirty="0">
                <a:latin typeface="+mn-lt"/>
              </a:rPr>
              <a:t>LAGUNAS</a:t>
            </a:r>
          </a:p>
          <a:p>
            <a:pPr marL="171450" indent="-171450" algn="l">
              <a:buSzPct val="80000"/>
              <a:buFont typeface="Webdings" panose="05030102010509060703" pitchFamily="18" charset="2"/>
              <a:buChar char=""/>
            </a:pPr>
            <a:r>
              <a:rPr lang="es-MX" sz="1200" dirty="0">
                <a:latin typeface="+mn-lt"/>
              </a:rPr>
              <a:t>CONTRADICCIONES</a:t>
            </a:r>
          </a:p>
          <a:p>
            <a:pPr marL="171450" indent="-171450" algn="l">
              <a:buSzPct val="80000"/>
              <a:buFont typeface="Webdings" panose="05030102010509060703" pitchFamily="18" charset="2"/>
              <a:buChar char=""/>
            </a:pPr>
            <a:r>
              <a:rPr lang="es-MX" sz="1200" dirty="0">
                <a:latin typeface="+mn-lt"/>
              </a:rPr>
              <a:t>INTERPRETACIONES ADVERSAS</a:t>
            </a:r>
          </a:p>
        </p:txBody>
      </p:sp>
      <p:sp>
        <p:nvSpPr>
          <p:cNvPr id="9" name="Título 1"/>
          <p:cNvSpPr txBox="1">
            <a:spLocks/>
          </p:cNvSpPr>
          <p:nvPr/>
        </p:nvSpPr>
        <p:spPr>
          <a:xfrm>
            <a:off x="3156533" y="2052519"/>
            <a:ext cx="2894648" cy="1264422"/>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SzPct val="80000"/>
              <a:buFont typeface="Webdings" panose="05030102010509060703" pitchFamily="18" charset="2"/>
              <a:buChar char="~"/>
            </a:pPr>
            <a:r>
              <a:rPr lang="es-MX" sz="1200" dirty="0">
                <a:latin typeface="+mn-lt"/>
              </a:rPr>
              <a:t>SUJETOS Y GRUPOS CON INTERESES</a:t>
            </a:r>
          </a:p>
          <a:p>
            <a:pPr marL="171450" indent="-171450" algn="l">
              <a:buSzPct val="80000"/>
              <a:buFont typeface="Webdings" panose="05030102010509060703" pitchFamily="18" charset="2"/>
              <a:buChar char="~"/>
            </a:pPr>
            <a:r>
              <a:rPr lang="es-MX" sz="1200" dirty="0">
                <a:latin typeface="+mn-lt"/>
              </a:rPr>
              <a:t>ALCANCE DE IMPACTO SOCIAL</a:t>
            </a:r>
          </a:p>
          <a:p>
            <a:pPr marL="171450" indent="-171450" algn="l">
              <a:buSzPct val="80000"/>
              <a:buFont typeface="Webdings" panose="05030102010509060703" pitchFamily="18" charset="2"/>
              <a:buChar char="~"/>
            </a:pPr>
            <a:r>
              <a:rPr lang="es-MX" sz="1200" dirty="0">
                <a:latin typeface="+mn-lt"/>
              </a:rPr>
              <a:t>DEFINICIÓN DE PASIVOS</a:t>
            </a:r>
          </a:p>
          <a:p>
            <a:pPr marL="171450" indent="-171450" algn="l">
              <a:buSzPct val="80000"/>
              <a:buFont typeface="Webdings" panose="05030102010509060703" pitchFamily="18" charset="2"/>
              <a:buChar char="~"/>
            </a:pPr>
            <a:r>
              <a:rPr lang="es-MX" sz="1200" dirty="0">
                <a:latin typeface="+mn-lt"/>
              </a:rPr>
              <a:t>PRECISIÓN Y ALCANCE DE LAS OBLIGACIONES DEL PERMISIONARIO</a:t>
            </a:r>
          </a:p>
          <a:p>
            <a:pPr marL="171450" indent="-171450" algn="l">
              <a:buSzPct val="80000"/>
              <a:buFont typeface="Webdings" panose="05030102010509060703" pitchFamily="18" charset="2"/>
              <a:buChar char="~"/>
            </a:pPr>
            <a:r>
              <a:rPr lang="es-MX" sz="1200" dirty="0">
                <a:latin typeface="+mn-lt"/>
              </a:rPr>
              <a:t>PLAN DE GESTIÓN INADECUADO</a:t>
            </a:r>
          </a:p>
          <a:p>
            <a:pPr marL="171450" indent="-171450" algn="l">
              <a:buSzPct val="80000"/>
              <a:buFont typeface="Webdings" panose="05030102010509060703" pitchFamily="18" charset="2"/>
              <a:buChar char="~"/>
            </a:pPr>
            <a:r>
              <a:rPr lang="es-MX" sz="1200" dirty="0">
                <a:latin typeface="+mn-lt"/>
              </a:rPr>
              <a:t>CUMPLIMIENTO DE OBLIGACIONES</a:t>
            </a:r>
          </a:p>
        </p:txBody>
      </p:sp>
      <p:sp>
        <p:nvSpPr>
          <p:cNvPr id="10" name="Título 1"/>
          <p:cNvSpPr txBox="1">
            <a:spLocks/>
          </p:cNvSpPr>
          <p:nvPr/>
        </p:nvSpPr>
        <p:spPr>
          <a:xfrm>
            <a:off x="3161144" y="3433482"/>
            <a:ext cx="2899001" cy="1066801"/>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SzPct val="80000"/>
              <a:buFont typeface="Webdings" panose="05030102010509060703" pitchFamily="18" charset="2"/>
              <a:buChar char="~"/>
            </a:pPr>
            <a:r>
              <a:rPr lang="es-MX" sz="1200" dirty="0">
                <a:latin typeface="+mn-lt"/>
              </a:rPr>
              <a:t>REGULACIÓN COMPLICADA</a:t>
            </a:r>
          </a:p>
          <a:p>
            <a:pPr marL="171450" indent="-171450" algn="l">
              <a:buSzPct val="80000"/>
              <a:buFont typeface="Webdings" panose="05030102010509060703" pitchFamily="18" charset="2"/>
              <a:buChar char="~"/>
            </a:pPr>
            <a:r>
              <a:rPr lang="es-MX" sz="1200" dirty="0">
                <a:latin typeface="+mn-lt"/>
              </a:rPr>
              <a:t>LAGUNAS Y CONTRADICCIONES</a:t>
            </a:r>
          </a:p>
          <a:p>
            <a:pPr marL="171450" indent="-171450" algn="l">
              <a:buSzPct val="80000"/>
              <a:buFont typeface="Webdings" panose="05030102010509060703" pitchFamily="18" charset="2"/>
              <a:buChar char="~"/>
            </a:pPr>
            <a:r>
              <a:rPr lang="es-MX" sz="1200" dirty="0">
                <a:latin typeface="+mn-lt"/>
              </a:rPr>
              <a:t>AVALÚOS</a:t>
            </a:r>
          </a:p>
          <a:p>
            <a:pPr marL="171450" indent="-171450" algn="l">
              <a:buSzPct val="80000"/>
              <a:buFont typeface="Webdings" panose="05030102010509060703" pitchFamily="18" charset="2"/>
              <a:buChar char="~"/>
            </a:pPr>
            <a:r>
              <a:rPr lang="es-MX" sz="1200" dirty="0">
                <a:latin typeface="+mn-lt"/>
              </a:rPr>
              <a:t>PROCEDIMIENTO AGRARIO PARA DERECHO DE VÍA</a:t>
            </a:r>
          </a:p>
          <a:p>
            <a:pPr marL="171450" indent="-171450" algn="l">
              <a:buSzPct val="80000"/>
              <a:buFont typeface="Webdings" panose="05030102010509060703" pitchFamily="18" charset="2"/>
              <a:buChar char="~"/>
            </a:pPr>
            <a:r>
              <a:rPr lang="es-MX" sz="1200" dirty="0">
                <a:latin typeface="+mn-lt"/>
              </a:rPr>
              <a:t>INTERESES AJENOS</a:t>
            </a:r>
          </a:p>
        </p:txBody>
      </p:sp>
      <p:sp>
        <p:nvSpPr>
          <p:cNvPr id="11" name="Título 1"/>
          <p:cNvSpPr txBox="1">
            <a:spLocks/>
          </p:cNvSpPr>
          <p:nvPr/>
        </p:nvSpPr>
        <p:spPr>
          <a:xfrm>
            <a:off x="3161150" y="4634762"/>
            <a:ext cx="2898996" cy="723433"/>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171450" indent="-171450" algn="l">
              <a:buSzPct val="80000"/>
              <a:buFont typeface="Webdings" panose="05030102010509060703" pitchFamily="18" charset="2"/>
              <a:buChar char="~"/>
            </a:pPr>
            <a:r>
              <a:rPr lang="es-MX" sz="1200" dirty="0">
                <a:latin typeface="+mn-lt"/>
              </a:rPr>
              <a:t>NORMATIVIDAD LOCAL</a:t>
            </a:r>
          </a:p>
          <a:p>
            <a:pPr marL="171450" indent="-171450" algn="l">
              <a:buSzPct val="80000"/>
              <a:buFont typeface="Webdings" panose="05030102010509060703" pitchFamily="18" charset="2"/>
              <a:buChar char="~"/>
            </a:pPr>
            <a:r>
              <a:rPr lang="es-MX" sz="1200" dirty="0">
                <a:latin typeface="+mn-lt"/>
              </a:rPr>
              <a:t>PRÁCTICAS PÚBLICAS LOCALES</a:t>
            </a:r>
          </a:p>
          <a:p>
            <a:pPr marL="171450" indent="-171450" algn="l">
              <a:buSzPct val="80000"/>
              <a:buFont typeface="Webdings" panose="05030102010509060703" pitchFamily="18" charset="2"/>
              <a:buChar char="~"/>
            </a:pPr>
            <a:r>
              <a:rPr lang="es-MX" sz="1200" dirty="0">
                <a:latin typeface="+mn-lt"/>
              </a:rPr>
              <a:t>BUROCRACIA</a:t>
            </a:r>
          </a:p>
          <a:p>
            <a:pPr marL="171450" indent="-171450" algn="l">
              <a:buSzPct val="80000"/>
              <a:buFont typeface="Webdings" panose="05030102010509060703" pitchFamily="18" charset="2"/>
              <a:buChar char="~"/>
            </a:pPr>
            <a:r>
              <a:rPr lang="es-MX" sz="1200" dirty="0">
                <a:latin typeface="+mn-lt"/>
              </a:rPr>
              <a:t>ABUSOS IMPOSITIVOS LOCALES</a:t>
            </a:r>
          </a:p>
        </p:txBody>
      </p:sp>
      <p:sp>
        <p:nvSpPr>
          <p:cNvPr id="12" name="CuadroTexto 11"/>
          <p:cNvSpPr txBox="1"/>
          <p:nvPr/>
        </p:nvSpPr>
        <p:spPr>
          <a:xfrm>
            <a:off x="6619542" y="4171002"/>
            <a:ext cx="2300672" cy="892552"/>
          </a:xfrm>
          <a:prstGeom prst="rect">
            <a:avLst/>
          </a:prstGeom>
          <a:noFill/>
          <a:ln>
            <a:solidFill>
              <a:schemeClr val="tx1"/>
            </a:solidFill>
          </a:ln>
          <a:scene3d>
            <a:camera prst="orthographicFront"/>
            <a:lightRig rig="threePt" dir="t"/>
          </a:scene3d>
          <a:sp3d>
            <a:bevelT/>
          </a:sp3d>
        </p:spPr>
        <p:txBody>
          <a:bodyPr wrap="square" rtlCol="0">
            <a:spAutoFit/>
          </a:bodyPr>
          <a:lstStyle/>
          <a:p>
            <a:endParaRPr lang="es-MX" sz="1300" dirty="0"/>
          </a:p>
          <a:p>
            <a:r>
              <a:rPr lang="es-MX" sz="1300" dirty="0"/>
              <a:t>VÍNCULOS Y COMUNICACIÓN CON AUTORIDADES</a:t>
            </a:r>
          </a:p>
          <a:p>
            <a:endParaRPr lang="es-MX" sz="1300" dirty="0"/>
          </a:p>
        </p:txBody>
      </p:sp>
      <p:sp>
        <p:nvSpPr>
          <p:cNvPr id="13" name="CuadroTexto 12"/>
          <p:cNvSpPr txBox="1"/>
          <p:nvPr/>
        </p:nvSpPr>
        <p:spPr>
          <a:xfrm>
            <a:off x="3163731" y="5525258"/>
            <a:ext cx="2914344" cy="646331"/>
          </a:xfrm>
          <a:prstGeom prst="rect">
            <a:avLst/>
          </a:prstGeom>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171450" indent="-171450">
              <a:buSzPct val="80000"/>
              <a:buFont typeface="Webdings" panose="05030102010509060703" pitchFamily="18" charset="2"/>
              <a:buChar char="~"/>
            </a:pPr>
            <a:r>
              <a:rPr lang="es-MX" sz="1200" dirty="0"/>
              <a:t>IDENTIFICACIÓN DE GRUPOS Y SUJETOS</a:t>
            </a:r>
          </a:p>
          <a:p>
            <a:pPr marL="171450" indent="-171450">
              <a:buSzPct val="80000"/>
              <a:buFont typeface="Webdings" panose="05030102010509060703" pitchFamily="18" charset="2"/>
              <a:buChar char="~"/>
            </a:pPr>
            <a:r>
              <a:rPr lang="es-MX" sz="1200" dirty="0"/>
              <a:t>COORDINACIÓN CON AUTORIDADES</a:t>
            </a:r>
          </a:p>
          <a:p>
            <a:pPr marL="171450" indent="-171450">
              <a:buSzPct val="80000"/>
              <a:buFont typeface="Webdings" panose="05030102010509060703" pitchFamily="18" charset="2"/>
              <a:buChar char="~"/>
            </a:pPr>
            <a:r>
              <a:rPr lang="es-MX" sz="1200" dirty="0"/>
              <a:t>ACCIONES AD HOC.</a:t>
            </a:r>
          </a:p>
        </p:txBody>
      </p:sp>
      <p:pic>
        <p:nvPicPr>
          <p:cNvPr id="18" name="Imagen 17"/>
          <p:cNvPicPr preferRelativeResize="0">
            <a:picLocks/>
          </p:cNvPicPr>
          <p:nvPr/>
        </p:nvPicPr>
        <p:blipFill>
          <a:blip r:embed="rId2"/>
          <a:stretch>
            <a:fillRect/>
          </a:stretch>
        </p:blipFill>
        <p:spPr>
          <a:xfrm>
            <a:off x="-57151" y="6282117"/>
            <a:ext cx="9258300" cy="72000"/>
          </a:xfrm>
          <a:prstGeom prst="rect">
            <a:avLst/>
          </a:prstGeom>
        </p:spPr>
      </p:pic>
      <p:sp>
        <p:nvSpPr>
          <p:cNvPr id="29" name="CuadroTexto 28"/>
          <p:cNvSpPr txBox="1"/>
          <p:nvPr/>
        </p:nvSpPr>
        <p:spPr>
          <a:xfrm>
            <a:off x="6615958" y="1120587"/>
            <a:ext cx="2312894" cy="2893100"/>
          </a:xfrm>
          <a:prstGeom prst="rect">
            <a:avLst/>
          </a:prstGeom>
          <a:noFill/>
          <a:ln>
            <a:solidFill>
              <a:schemeClr val="tx1"/>
            </a:solidFill>
          </a:ln>
          <a:effectLst/>
          <a:scene3d>
            <a:camera prst="orthographicFront"/>
            <a:lightRig rig="threePt" dir="t"/>
          </a:scene3d>
          <a:sp3d>
            <a:bevelT/>
          </a:sp3d>
        </p:spPr>
        <p:txBody>
          <a:bodyPr wrap="square" rtlCol="0">
            <a:spAutoFit/>
          </a:bodyPr>
          <a:lstStyle/>
          <a:p>
            <a:r>
              <a:rPr lang="es-MX" sz="1300" dirty="0"/>
              <a:t>ADMINISTRACIÓN Y SEGUIMIENTO DEL CONTRATO</a:t>
            </a:r>
          </a:p>
          <a:p>
            <a:endParaRPr lang="es-MX" sz="1300" dirty="0"/>
          </a:p>
          <a:p>
            <a:pPr marL="285750" indent="-285750">
              <a:buSzPct val="80000"/>
              <a:buFont typeface="Webdings" panose="05030102010509060703" pitchFamily="18" charset="2"/>
              <a:buChar char="~"/>
            </a:pPr>
            <a:r>
              <a:rPr lang="es-MX" sz="1300" dirty="0"/>
              <a:t>MATRIZ DE OBLIGACIONES</a:t>
            </a:r>
          </a:p>
          <a:p>
            <a:pPr marL="171450" indent="-171450">
              <a:buSzPct val="80000"/>
              <a:buFont typeface="Wingdings" panose="05000000000000000000" pitchFamily="2" charset="2"/>
              <a:buChar char="ü"/>
            </a:pPr>
            <a:endParaRPr lang="es-MX" sz="1300" dirty="0"/>
          </a:p>
          <a:p>
            <a:pPr marL="285750" indent="-285750">
              <a:buSzPct val="80000"/>
              <a:buFont typeface="Webdings" panose="05030102010509060703" pitchFamily="18" charset="2"/>
              <a:buChar char="~"/>
            </a:pPr>
            <a:r>
              <a:rPr lang="es-MX" sz="1300" dirty="0"/>
              <a:t>SEGUIMIENTO AL CUMPLIMIENTO</a:t>
            </a:r>
          </a:p>
          <a:p>
            <a:pPr marL="171450" indent="-171450">
              <a:buSzPct val="80000"/>
              <a:buFont typeface="Wingdings" panose="05000000000000000000" pitchFamily="2" charset="2"/>
              <a:buChar char="ü"/>
            </a:pPr>
            <a:endParaRPr lang="es-MX" sz="1300" dirty="0"/>
          </a:p>
          <a:p>
            <a:pPr marL="285750" indent="-285750">
              <a:buSzPct val="80000"/>
              <a:buFont typeface="Webdings" panose="05030102010509060703" pitchFamily="18" charset="2"/>
              <a:buChar char="~"/>
            </a:pPr>
            <a:r>
              <a:rPr lang="es-MX" sz="1300" dirty="0"/>
              <a:t>RECTIFICACIÓN DE ACCIONES</a:t>
            </a:r>
          </a:p>
          <a:p>
            <a:pPr marL="171450" indent="-171450">
              <a:buSzPct val="80000"/>
              <a:buFont typeface="Wingdings" panose="05000000000000000000" pitchFamily="2" charset="2"/>
              <a:buChar char="ü"/>
            </a:pPr>
            <a:endParaRPr lang="es-MX" sz="1300" dirty="0"/>
          </a:p>
          <a:p>
            <a:pPr marL="285750" indent="-285750">
              <a:buSzPct val="80000"/>
              <a:buFont typeface="Webdings" panose="05030102010509060703" pitchFamily="18" charset="2"/>
              <a:buChar char="~"/>
            </a:pPr>
            <a:r>
              <a:rPr lang="es-MX" sz="1300" dirty="0"/>
              <a:t>INFORMES PARA AUTORIDADES</a:t>
            </a:r>
          </a:p>
          <a:p>
            <a:endParaRPr lang="es-MX" sz="1300" dirty="0"/>
          </a:p>
        </p:txBody>
      </p:sp>
      <p:sp>
        <p:nvSpPr>
          <p:cNvPr id="30" name="CuadroTexto 29"/>
          <p:cNvSpPr txBox="1"/>
          <p:nvPr/>
        </p:nvSpPr>
        <p:spPr>
          <a:xfrm>
            <a:off x="6642852" y="5269460"/>
            <a:ext cx="2330823" cy="692497"/>
          </a:xfrm>
          <a:prstGeom prst="rect">
            <a:avLst/>
          </a:prstGeom>
          <a:noFill/>
          <a:ln>
            <a:solidFill>
              <a:schemeClr val="tx1"/>
            </a:solidFill>
          </a:ln>
          <a:scene3d>
            <a:camera prst="orthographicFront"/>
            <a:lightRig rig="threePt" dir="t"/>
          </a:scene3d>
          <a:sp3d>
            <a:bevelT/>
          </a:sp3d>
        </p:spPr>
        <p:txBody>
          <a:bodyPr wrap="square" rtlCol="0">
            <a:spAutoFit/>
          </a:bodyPr>
          <a:lstStyle/>
          <a:p>
            <a:endParaRPr lang="es-MX" sz="1300" dirty="0"/>
          </a:p>
          <a:p>
            <a:r>
              <a:rPr lang="es-MX" sz="1300" dirty="0"/>
              <a:t>ORGANIZACIONES GREMIALES</a:t>
            </a:r>
          </a:p>
          <a:p>
            <a:endParaRPr lang="es-MX" sz="1300" dirty="0"/>
          </a:p>
        </p:txBody>
      </p:sp>
      <p:sp>
        <p:nvSpPr>
          <p:cNvPr id="3" name="Marcador de número de diapositiva 2"/>
          <p:cNvSpPr>
            <a:spLocks noGrp="1"/>
          </p:cNvSpPr>
          <p:nvPr>
            <p:ph type="sldNum" sz="quarter" idx="12"/>
          </p:nvPr>
        </p:nvSpPr>
        <p:spPr/>
        <p:txBody>
          <a:bodyPr/>
          <a:lstStyle/>
          <a:p>
            <a:fld id="{D8F1477C-0E7A-4E4E-BBFD-0D978700BA4D}" type="slidenum">
              <a:rPr lang="es-MX" smtClean="0"/>
              <a:t>54</a:t>
            </a:fld>
            <a:endParaRPr lang="es-MX"/>
          </a:p>
        </p:txBody>
      </p:sp>
      <p:sp>
        <p:nvSpPr>
          <p:cNvPr id="15" name="Cerrar llave 14"/>
          <p:cNvSpPr/>
          <p:nvPr/>
        </p:nvSpPr>
        <p:spPr>
          <a:xfrm>
            <a:off x="6311153" y="968187"/>
            <a:ext cx="107576" cy="52560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16" name="CuadroTexto 15"/>
          <p:cNvSpPr txBox="1"/>
          <p:nvPr/>
        </p:nvSpPr>
        <p:spPr>
          <a:xfrm>
            <a:off x="170326" y="1210235"/>
            <a:ext cx="476726" cy="4661647"/>
          </a:xfrm>
          <a:prstGeom prst="roundRect">
            <a:avLst/>
          </a:prstGeom>
          <a:noFill/>
          <a:ln>
            <a:solidFill>
              <a:schemeClr val="bg1"/>
            </a:solidFill>
          </a:ln>
          <a:scene3d>
            <a:camera prst="orthographicFront"/>
            <a:lightRig rig="threePt" dir="t"/>
          </a:scene3d>
          <a:sp3d>
            <a:bevelT prst="angle"/>
          </a:sp3d>
        </p:spPr>
        <p:txBody>
          <a:bodyPr vert="vert270" wrap="square" rtlCol="0">
            <a:spAutoFit/>
          </a:bodyPr>
          <a:lstStyle/>
          <a:p>
            <a:pPr algn="ctr"/>
            <a:r>
              <a:rPr lang="es-MX" sz="1600" dirty="0"/>
              <a:t>F A C T O R E S</a:t>
            </a:r>
          </a:p>
        </p:txBody>
      </p:sp>
      <p:sp>
        <p:nvSpPr>
          <p:cNvPr id="32" name="20 Rectángulo"/>
          <p:cNvSpPr/>
          <p:nvPr/>
        </p:nvSpPr>
        <p:spPr>
          <a:xfrm>
            <a:off x="0" y="756424"/>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1"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486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55</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12</a:t>
            </a:r>
            <a:r>
              <a:rPr kumimoji="0" lang="es-MX" sz="1800" b="1" i="0" u="none" strike="noStrike" kern="0" cap="none" spc="0" normalizeH="0" baseline="0" noProof="0" dirty="0">
                <a:ln>
                  <a:noFill/>
                </a:ln>
                <a:solidFill>
                  <a:sysClr val="windowText" lastClr="000000"/>
                </a:solidFill>
                <a:effectLst/>
                <a:uLnTx/>
                <a:uFillTx/>
              </a:rPr>
              <a:t>. Consideraciones</a:t>
            </a:r>
            <a:r>
              <a:rPr kumimoji="0" lang="es-MX" sz="1800" b="1" i="0" u="none" strike="noStrike" kern="0" cap="none" spc="0" normalizeH="0" noProof="0" dirty="0">
                <a:ln>
                  <a:noFill/>
                </a:ln>
                <a:solidFill>
                  <a:sysClr val="windowText" lastClr="000000"/>
                </a:solidFill>
                <a:effectLst/>
                <a:uLnTx/>
                <a:uFillTx/>
              </a:rPr>
              <a:t> finales</a:t>
            </a: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89938" y="1166203"/>
            <a:ext cx="8049871" cy="5016758"/>
          </a:xfrm>
          <a:prstGeom prst="rect">
            <a:avLst/>
          </a:prstGeom>
          <a:noFill/>
        </p:spPr>
        <p:txBody>
          <a:bodyPr wrap="square" rtlCol="0">
            <a:spAutoFit/>
          </a:bodyPr>
          <a:lstStyle/>
          <a:p>
            <a:pPr marL="285750" lvl="0" indent="-285750" algn="just">
              <a:buFont typeface="Arial" panose="020B0604020202020204" pitchFamily="34" charset="0"/>
              <a:buChar char="•"/>
              <a:defRPr/>
            </a:pPr>
            <a:r>
              <a:rPr lang="es-MX" sz="1600" dirty="0"/>
              <a:t>El crecimiento de la economía y de las zonas urbanas plantean retos para la seguridad energética del país y nichos de oportunidad en el abasto de combustibles líquidos a lo largo de toda la cadena de suministro porque:</a:t>
            </a:r>
          </a:p>
          <a:p>
            <a:pPr marL="285750" lvl="0" indent="-285750" algn="just">
              <a:buFont typeface="Arial" panose="020B0604020202020204" pitchFamily="34" charset="0"/>
              <a:buChar char="•"/>
              <a:defRPr/>
            </a:pPr>
            <a:endParaRPr lang="es-MX" sz="1600" dirty="0"/>
          </a:p>
          <a:p>
            <a:pPr marL="742950" lvl="1" indent="-285750" algn="just">
              <a:buFont typeface="Courier New" panose="02070309020205020404" pitchFamily="49" charset="0"/>
              <a:buChar char="o"/>
              <a:defRPr/>
            </a:pPr>
            <a:r>
              <a:rPr lang="es-MX" sz="1600" dirty="0"/>
              <a:t>Se ha incrementado el volumen de importaciones de gasolina y diésel, por la disminución de la producción nacional originada en los rezagos de mantenimiento y equipos de Pemex TRI. </a:t>
            </a:r>
          </a:p>
          <a:p>
            <a:pPr marL="742950" lvl="1" indent="-285750" algn="just">
              <a:buFont typeface="Courier New" panose="02070309020205020404" pitchFamily="49" charset="0"/>
              <a:buChar char="o"/>
              <a:defRPr/>
            </a:pPr>
            <a:r>
              <a:rPr lang="es-MX" sz="1600" dirty="0"/>
              <a:t>La infraestructura para el transporte, el almacenamiento y la distribución de petrolíferos está rezagada y caduca en algunos casos.</a:t>
            </a:r>
          </a:p>
          <a:p>
            <a:pPr marL="742950" lvl="1" indent="-285750" algn="just">
              <a:buFont typeface="Courier New" panose="02070309020205020404" pitchFamily="49" charset="0"/>
              <a:buChar char="o"/>
              <a:defRPr/>
            </a:pPr>
            <a:r>
              <a:rPr lang="es-MX" sz="1600" dirty="0"/>
              <a:t>Las TAR están saturadas y mal distribuidas, incrementando los costos  de transporte.</a:t>
            </a:r>
          </a:p>
          <a:p>
            <a:pPr marL="742950" lvl="1" indent="-285750" algn="just">
              <a:buFont typeface="Courier New" panose="02070309020205020404" pitchFamily="49" charset="0"/>
              <a:buChar char="o"/>
              <a:defRPr/>
            </a:pPr>
            <a:r>
              <a:rPr lang="es-MX" sz="1600" dirty="0"/>
              <a:t>Los ductos están concentrados en el Centro y Noreste y no cubre ni la mitad de las TAR.</a:t>
            </a:r>
          </a:p>
          <a:p>
            <a:pPr marL="742950" lvl="1" indent="-285750" algn="just">
              <a:buFont typeface="Courier New" panose="02070309020205020404" pitchFamily="49" charset="0"/>
              <a:buChar char="o"/>
              <a:defRPr/>
            </a:pPr>
            <a:r>
              <a:rPr lang="es-MX" sz="1600" dirty="0"/>
              <a:t>El transporte por auto-tanque limita los cargamentos e incrementa los costos.</a:t>
            </a:r>
          </a:p>
          <a:p>
            <a:pPr marL="742950" lvl="1" indent="-285750" algn="just">
              <a:buFont typeface="Courier New" panose="02070309020205020404" pitchFamily="49" charset="0"/>
              <a:buChar char="o"/>
              <a:defRPr/>
            </a:pPr>
            <a:r>
              <a:rPr lang="es-MX" sz="1600" dirty="0"/>
              <a:t>Las terminales marítimas requieren ampliarse y mejorar su capacidad operativa.</a:t>
            </a:r>
          </a:p>
          <a:p>
            <a:pPr marL="742950" lvl="1" indent="-285750" algn="just">
              <a:buFont typeface="Courier New" panose="02070309020205020404" pitchFamily="49" charset="0"/>
              <a:buChar char="o"/>
              <a:defRPr/>
            </a:pPr>
            <a:r>
              <a:rPr lang="es-MX" sz="1600" dirty="0"/>
              <a:t>El transporte por carro-tanque carece de la especialización necesaria.</a:t>
            </a:r>
          </a:p>
          <a:p>
            <a:pPr marL="742950" lvl="1" indent="-285750" algn="just">
              <a:buFont typeface="Courier New" panose="02070309020205020404" pitchFamily="49" charset="0"/>
              <a:buChar char="o"/>
              <a:defRPr/>
            </a:pPr>
            <a:r>
              <a:rPr lang="es-MX" sz="1600" dirty="0"/>
              <a:t>El número de las estaciones de servicio no es el adecuado. En la región centro es de 5,500 por 1.</a:t>
            </a:r>
          </a:p>
          <a:p>
            <a:pPr marL="742950" lvl="1" indent="-285750" algn="just">
              <a:buFont typeface="Courier New" panose="02070309020205020404" pitchFamily="49" charset="0"/>
              <a:buChar char="o"/>
              <a:defRPr/>
            </a:pPr>
            <a:r>
              <a:rPr lang="es-MX" sz="1600" dirty="0"/>
              <a:t>La ubicación de las gasolineras está concentrada en algunas regiones, limitando opciones y competencia.</a:t>
            </a:r>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92142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56</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633483" y="1096540"/>
            <a:ext cx="8049871" cy="5016758"/>
          </a:xfrm>
          <a:prstGeom prst="rect">
            <a:avLst/>
          </a:prstGeom>
          <a:noFill/>
        </p:spPr>
        <p:txBody>
          <a:bodyPr wrap="square" rtlCol="0">
            <a:spAutoFit/>
          </a:bodyPr>
          <a:lstStyle/>
          <a:p>
            <a:pPr marL="285750" lvl="0" indent="-285750" algn="just">
              <a:buFont typeface="Arial" panose="020B0604020202020204" pitchFamily="34" charset="0"/>
              <a:buChar char="•"/>
              <a:defRPr/>
            </a:pPr>
            <a:r>
              <a:rPr lang="es-MX" sz="1600" dirty="0"/>
              <a:t>La apertura a la inversión privada generada por la Reforma Energética, ofrece oportunidades, y mecanismos para remontar los obstáculos en virtud de que:</a:t>
            </a:r>
          </a:p>
          <a:p>
            <a:pPr lvl="0" algn="just">
              <a:defRPr/>
            </a:pPr>
            <a:endParaRPr lang="es-MX" sz="1600" dirty="0"/>
          </a:p>
          <a:p>
            <a:pPr marL="742950" lvl="1" indent="-285750" algn="just">
              <a:buFont typeface="Courier New" panose="02070309020205020404" pitchFamily="49" charset="0"/>
              <a:buChar char="o"/>
              <a:defRPr/>
            </a:pPr>
            <a:r>
              <a:rPr lang="es-MX" sz="1600" dirty="0"/>
              <a:t>La transformación industrial, la refinación, las actividades de logística y la comercialización es una inversión y actividad de libre emprendimiento, previo permiso de SENER o CRE.</a:t>
            </a:r>
          </a:p>
          <a:p>
            <a:pPr marL="742950" lvl="1" indent="-285750" algn="just">
              <a:buFont typeface="Courier New" panose="02070309020205020404" pitchFamily="49" charset="0"/>
              <a:buChar char="o"/>
              <a:defRPr/>
            </a:pPr>
            <a:r>
              <a:rPr lang="es-MX" sz="1600" dirty="0"/>
              <a:t>La liberación de las importaciones de gasolina y diésel es un nicho de negocio y además cimenta el abasto y la competitividad.</a:t>
            </a:r>
          </a:p>
          <a:p>
            <a:pPr marL="742950" lvl="1" indent="-285750" algn="just">
              <a:buFont typeface="Courier New" panose="02070309020205020404" pitchFamily="49" charset="0"/>
              <a:buChar char="o"/>
              <a:defRPr/>
            </a:pPr>
            <a:r>
              <a:rPr lang="es-MX" sz="1600" dirty="0"/>
              <a:t>Las leyes de la Reforma Energética y la Ley de Puertos permiten la participación privada y el acceso abierto a la infraestructura portuaria, para </a:t>
            </a:r>
            <a:r>
              <a:rPr lang="es-MX" sz="1600" dirty="0" err="1"/>
              <a:t>recepcionar</a:t>
            </a:r>
            <a:r>
              <a:rPr lang="es-MX" sz="1600" dirty="0"/>
              <a:t> las importaciones y para llevar a cabo el transporte por cabotaje.</a:t>
            </a:r>
          </a:p>
          <a:p>
            <a:pPr marL="742950" lvl="1" indent="-285750" algn="just">
              <a:buFont typeface="Courier New" panose="02070309020205020404" pitchFamily="49" charset="0"/>
              <a:buChar char="o"/>
              <a:defRPr/>
            </a:pPr>
            <a:r>
              <a:rPr lang="es-MX" sz="1600" dirty="0"/>
              <a:t>La apertura a los privados de la transportación por ducto y </a:t>
            </a:r>
            <a:r>
              <a:rPr lang="es-MX" sz="1600" dirty="0" err="1"/>
              <a:t>autotanque</a:t>
            </a:r>
            <a:r>
              <a:rPr lang="es-MX" sz="1600" dirty="0"/>
              <a:t> y el almacenamiento representa oportunidades de negocio, siempre que mejore la conectividad entre puntos de importación, refinerías, terminales de almacenamiento, centros de consumo y estaciones de servicio.</a:t>
            </a:r>
          </a:p>
          <a:p>
            <a:pPr marL="742950" lvl="1" indent="-285750" algn="just">
              <a:buFont typeface="Courier New" panose="02070309020205020404" pitchFamily="49" charset="0"/>
              <a:buChar char="o"/>
              <a:defRPr/>
            </a:pPr>
            <a:r>
              <a:rPr lang="es-MX" sz="1600" dirty="0"/>
              <a:t>La infraestructura logística de petrolíferos, debe ser operada bajo criterios de acceso abierto, no discriminatorio.</a:t>
            </a:r>
          </a:p>
          <a:p>
            <a:pPr marL="742950" lvl="1" indent="-285750" algn="just">
              <a:buFont typeface="Courier New" panose="02070309020205020404" pitchFamily="49" charset="0"/>
              <a:buChar char="o"/>
              <a:defRPr/>
            </a:pPr>
            <a:r>
              <a:rPr lang="es-MX" sz="1600" dirty="0"/>
              <a:t>La CRE regulará estas actividades, establecerá las tarifas para el uso de la infraestructura así como la manera como Pemex debe dar el servicio y dar acceso a su infraestructura mediante temporadas abiertas que permitirán reservar capacidad</a:t>
            </a:r>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uadroTexto 7"/>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12</a:t>
            </a:r>
            <a:r>
              <a:rPr kumimoji="0" lang="es-MX" sz="1800" b="1" i="0" u="none" strike="noStrike" kern="0" cap="none" spc="0" normalizeH="0" baseline="0" noProof="0" dirty="0">
                <a:ln>
                  <a:noFill/>
                </a:ln>
                <a:solidFill>
                  <a:sysClr val="windowText" lastClr="000000"/>
                </a:solidFill>
                <a:effectLst/>
                <a:uLnTx/>
                <a:uFillTx/>
              </a:rPr>
              <a:t>. Consideraciones</a:t>
            </a:r>
            <a:r>
              <a:rPr kumimoji="0" lang="es-MX" sz="1800" b="1" i="0" u="none" strike="noStrike" kern="0" cap="none" spc="0" normalizeH="0" noProof="0" dirty="0">
                <a:ln>
                  <a:noFill/>
                </a:ln>
                <a:solidFill>
                  <a:sysClr val="windowText" lastClr="000000"/>
                </a:solidFill>
                <a:effectLst/>
                <a:uLnTx/>
                <a:uFillTx/>
              </a:rPr>
              <a:t> finales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033885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57</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3" name="CuadroTexto 2"/>
          <p:cNvSpPr txBox="1"/>
          <p:nvPr/>
        </p:nvSpPr>
        <p:spPr>
          <a:xfrm>
            <a:off x="581229" y="1201045"/>
            <a:ext cx="8049871" cy="4770537"/>
          </a:xfrm>
          <a:prstGeom prst="rect">
            <a:avLst/>
          </a:prstGeom>
          <a:noFill/>
        </p:spPr>
        <p:txBody>
          <a:bodyPr wrap="square" rtlCol="0">
            <a:spAutoFit/>
          </a:bodyPr>
          <a:lstStyle/>
          <a:p>
            <a:pPr marL="742950" lvl="1" indent="-285750" algn="just">
              <a:buFont typeface="Courier New" panose="02070309020205020404" pitchFamily="49" charset="0"/>
              <a:buChar char="o"/>
              <a:defRPr/>
            </a:pPr>
            <a:r>
              <a:rPr lang="es-MX" sz="1600" dirty="0"/>
              <a:t>La apertura a los privados de la transportación por ducto y el almacenamiento representa oportunidades de negocio, siempre que mejore la conectividad entre puntos de importación, refinerías, terminales de almacenamiento, centros de consumo y estaciones de servicio.</a:t>
            </a:r>
          </a:p>
          <a:p>
            <a:pPr marL="742950" lvl="1" indent="-285750" algn="just">
              <a:buFont typeface="Courier New" panose="02070309020205020404" pitchFamily="49" charset="0"/>
              <a:buChar char="o"/>
              <a:defRPr/>
            </a:pPr>
            <a:r>
              <a:rPr lang="es-MX" sz="1600" dirty="0"/>
              <a:t>A medida que se avanza en la liberalización de los mercados de gasolina y de diésel en 2018, el desarrollo de nuevas estaciones de servicio presenta atractivas oportunidades de inversión.</a:t>
            </a:r>
          </a:p>
          <a:p>
            <a:pPr marL="742950" lvl="1" indent="-285750" algn="just">
              <a:buFont typeface="Courier New" panose="02070309020205020404" pitchFamily="49" charset="0"/>
              <a:buChar char="o"/>
              <a:defRPr/>
            </a:pPr>
            <a:r>
              <a:rPr lang="es-MX" sz="1600" dirty="0"/>
              <a:t>Se requiere la participación privada para el desarrollo de nuevos proyectos y la consolidación de mercados abiertos, eficientes y competitivos.</a:t>
            </a:r>
          </a:p>
          <a:p>
            <a:pPr marL="742950" lvl="1" indent="-285750" algn="just">
              <a:buFont typeface="Courier New" panose="02070309020205020404" pitchFamily="49" charset="0"/>
              <a:buChar char="o"/>
              <a:defRPr/>
            </a:pPr>
            <a:r>
              <a:rPr lang="es-MX" sz="1600" dirty="0"/>
              <a:t>Ante el cambio de paradigma del sector, los empresarios </a:t>
            </a:r>
            <a:r>
              <a:rPr lang="es-MX" sz="1600" dirty="0" err="1"/>
              <a:t>gasolineros</a:t>
            </a:r>
            <a:r>
              <a:rPr lang="es-MX" sz="1600" dirty="0"/>
              <a:t> pueden y deben optar por el establecimiento de alianzas, asociaciones, fusiones, franquicias, que garanticen el abasto de combustible a precios razonables y la maximización de sus inversiones.</a:t>
            </a:r>
          </a:p>
          <a:p>
            <a:pPr marL="742950" lvl="1" indent="-285750" algn="just">
              <a:buFont typeface="Courier New" panose="02070309020205020404" pitchFamily="49" charset="0"/>
              <a:buChar char="o"/>
              <a:defRPr/>
            </a:pPr>
            <a:r>
              <a:rPr lang="es-MX" sz="1600" dirty="0"/>
              <a:t>El establecimiento de estas nuevas formas de hacer negocio requiere de un minucioso análisis económico y la revisión de los derechos, obligaciones, modalidades y condiciones contenidos en los instrumentos jurídicos mediante los cuales se formalicen las alianzas, asociaciones, fusiones y franquicias y se establezcan los contratos de suministro y venta de combustibles.</a:t>
            </a:r>
          </a:p>
          <a:p>
            <a:pPr marL="0" lvl="1" algn="just">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12</a:t>
            </a:r>
            <a:r>
              <a:rPr kumimoji="0" lang="es-MX" sz="1800" b="1" i="0" u="none" strike="noStrike" kern="0" cap="none" spc="0" normalizeH="0" baseline="0" noProof="0" dirty="0">
                <a:ln>
                  <a:noFill/>
                </a:ln>
                <a:solidFill>
                  <a:sysClr val="windowText" lastClr="000000"/>
                </a:solidFill>
                <a:effectLst/>
                <a:uLnTx/>
                <a:uFillTx/>
              </a:rPr>
              <a:t>. Consideraciones</a:t>
            </a:r>
            <a:r>
              <a:rPr kumimoji="0" lang="es-MX" sz="1800" b="1" i="0" u="none" strike="noStrike" kern="0" cap="none" spc="0" normalizeH="0" noProof="0" dirty="0">
                <a:ln>
                  <a:noFill/>
                </a:ln>
                <a:solidFill>
                  <a:sysClr val="windowText" lastClr="000000"/>
                </a:solidFill>
                <a:effectLst/>
                <a:uLnTx/>
                <a:uFillTx/>
              </a:rPr>
              <a:t> finales</a:t>
            </a:r>
            <a:endParaRPr kumimoji="0" lang="es-MX" sz="1800" b="1"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392538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58</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sp>
        <p:nvSpPr>
          <p:cNvPr id="10" name="17 CuadroTexto"/>
          <p:cNvSpPr txBox="1"/>
          <p:nvPr/>
        </p:nvSpPr>
        <p:spPr>
          <a:xfrm>
            <a:off x="3417700" y="5416824"/>
            <a:ext cx="2700239" cy="784830"/>
          </a:xfrm>
          <a:prstGeom prst="rect">
            <a:avLst/>
          </a:prstGeom>
          <a:noFill/>
        </p:spPr>
        <p:txBody>
          <a:bodyPr wrap="square" rtlCol="0">
            <a:spAutoFit/>
          </a:bodyPr>
          <a:lstStyle/>
          <a:p>
            <a:r>
              <a:rPr lang="es-MX" sz="900" dirty="0">
                <a:latin typeface="Arial" panose="020B0604020202020204" pitchFamily="34" charset="0"/>
                <a:cs typeface="Arial" panose="020B0604020202020204" pitchFamily="34" charset="0"/>
              </a:rPr>
              <a:t>Av. Paseo de la Reforma No. 2654, 9º piso, </a:t>
            </a:r>
          </a:p>
          <a:p>
            <a:r>
              <a:rPr lang="es-MX" sz="900" dirty="0">
                <a:latin typeface="Arial" panose="020B0604020202020204" pitchFamily="34" charset="0"/>
                <a:cs typeface="Arial" panose="020B0604020202020204" pitchFamily="34" charset="0"/>
              </a:rPr>
              <a:t>Col. Lomas Altas </a:t>
            </a:r>
            <a:r>
              <a:rPr lang="es-ES" sz="900" dirty="0">
                <a:latin typeface="Arial" panose="020B0604020202020204" pitchFamily="34" charset="0"/>
                <a:cs typeface="Arial" panose="020B0604020202020204" pitchFamily="34" charset="0"/>
              </a:rPr>
              <a:t>Del. Miguel Hidalgo, </a:t>
            </a:r>
          </a:p>
          <a:p>
            <a:r>
              <a:rPr lang="es-ES" sz="900" dirty="0">
                <a:latin typeface="Arial" panose="020B0604020202020204" pitchFamily="34" charset="0"/>
                <a:cs typeface="Arial" panose="020B0604020202020204" pitchFamily="34" charset="0"/>
              </a:rPr>
              <a:t>C.P. 11560 Ciudad de México, México</a:t>
            </a:r>
          </a:p>
          <a:p>
            <a:r>
              <a:rPr lang="es-ES" sz="900" dirty="0">
                <a:latin typeface="Arial" panose="020B0604020202020204" pitchFamily="34" charset="0"/>
                <a:cs typeface="Arial" panose="020B0604020202020204" pitchFamily="34" charset="0"/>
              </a:rPr>
              <a:t>Tel. (55) 5281-7127, 5281-7128 y 5281-7188</a:t>
            </a:r>
          </a:p>
          <a:p>
            <a:r>
              <a:rPr lang="es-ES" sz="900" dirty="0">
                <a:latin typeface="Arial" panose="020B0604020202020204" pitchFamily="34" charset="0"/>
                <a:cs typeface="Arial" panose="020B0604020202020204" pitchFamily="34" charset="0"/>
              </a:rPr>
              <a:t>javierzenteno@zlmabogados.com</a:t>
            </a:r>
            <a:endParaRPr lang="es-MX" sz="900" dirty="0">
              <a:latin typeface="Arial" panose="020B0604020202020204" pitchFamily="34" charset="0"/>
              <a:cs typeface="Arial" panose="020B0604020202020204" pitchFamily="34" charset="0"/>
            </a:endParaRPr>
          </a:p>
        </p:txBody>
      </p:sp>
      <p:pic>
        <p:nvPicPr>
          <p:cNvPr id="1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1204" y="1178096"/>
            <a:ext cx="2736304" cy="420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6 CuadroTexto"/>
          <p:cNvSpPr txBox="1"/>
          <p:nvPr/>
        </p:nvSpPr>
        <p:spPr>
          <a:xfrm>
            <a:off x="3018154" y="2414441"/>
            <a:ext cx="3157268" cy="400110"/>
          </a:xfrm>
          <a:prstGeom prst="rect">
            <a:avLst/>
          </a:prstGeom>
          <a:solidFill>
            <a:schemeClr val="bg1"/>
          </a:solidFill>
          <a:ln>
            <a:noFill/>
          </a:ln>
        </p:spPr>
        <p:txBody>
          <a:bodyPr wrap="square" rtlCol="0">
            <a:spAutoFit/>
          </a:bodyPr>
          <a:lstStyle/>
          <a:p>
            <a:pPr algn="ctr"/>
            <a:r>
              <a:rPr lang="es-MX" sz="2000" b="1" dirty="0"/>
              <a:t>Lic. Javier Zenteno Barrios</a:t>
            </a:r>
          </a:p>
        </p:txBody>
      </p:sp>
      <p:pic>
        <p:nvPicPr>
          <p:cNvPr id="13" name="Imagen 12"/>
          <p:cNvPicPr>
            <a:picLocks noChangeAspect="1"/>
          </p:cNvPicPr>
          <p:nvPr/>
        </p:nvPicPr>
        <p:blipFill>
          <a:blip r:embed="rId4"/>
          <a:stretch>
            <a:fillRect/>
          </a:stretch>
        </p:blipFill>
        <p:spPr>
          <a:xfrm>
            <a:off x="3923928" y="3573016"/>
            <a:ext cx="1319841" cy="996125"/>
          </a:xfrm>
          <a:prstGeom prst="rect">
            <a:avLst/>
          </a:prstGeom>
        </p:spPr>
      </p:pic>
    </p:spTree>
    <p:extLst>
      <p:ext uri="{BB962C8B-B14F-4D97-AF65-F5344CB8AC3E}">
        <p14:creationId xmlns:p14="http://schemas.microsoft.com/office/powerpoint/2010/main" val="25695679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6"/>
            <a:ext cx="7886700" cy="207529"/>
          </a:xfrm>
        </p:spPr>
        <p:txBody>
          <a:bodyPr>
            <a:normAutofit fontScale="90000"/>
          </a:bodyPr>
          <a:lstStyle/>
          <a:p>
            <a:endParaRPr lang="es-MX" dirty="0"/>
          </a:p>
        </p:txBody>
      </p:sp>
      <p:sp>
        <p:nvSpPr>
          <p:cNvPr id="3" name="Marcador de contenido 2"/>
          <p:cNvSpPr>
            <a:spLocks noGrp="1"/>
          </p:cNvSpPr>
          <p:nvPr>
            <p:ph idx="1"/>
          </p:nvPr>
        </p:nvSpPr>
        <p:spPr>
          <a:xfrm>
            <a:off x="628650" y="646545"/>
            <a:ext cx="7886700" cy="5530418"/>
          </a:xfrm>
        </p:spPr>
        <p:txBody>
          <a:bodyPr>
            <a:normAutofit lnSpcReduction="10000"/>
          </a:bodyPr>
          <a:lstStyle/>
          <a:p>
            <a:r>
              <a:rPr lang="es-MX" sz="1600" dirty="0"/>
              <a:t>P</a:t>
            </a:r>
            <a:r>
              <a:rPr lang="es-MX" sz="1600" dirty="0" smtClean="0"/>
              <a:t>rincipal efecto jurídico de la Apertura: se restituye en la esfera de los particulares el derecho a realizar las actividades, como derecho de libre emprendimiento sujeto a permiso previo.</a:t>
            </a:r>
          </a:p>
          <a:p>
            <a:r>
              <a:rPr lang="es-MX" sz="1600" dirty="0" smtClean="0"/>
              <a:t>La apertura se origina, entre otras causas:</a:t>
            </a:r>
          </a:p>
          <a:p>
            <a:pPr lvl="1"/>
            <a:r>
              <a:rPr lang="es-MX" sz="1600" dirty="0" smtClean="0"/>
              <a:t>Por el agotamiento del modelo del monopolio</a:t>
            </a:r>
          </a:p>
          <a:p>
            <a:pPr lvl="1"/>
            <a:r>
              <a:rPr lang="es-MX" sz="1600" dirty="0" smtClean="0"/>
              <a:t>Por el rezago en la infraestructura y producción que impacta en la seguridad energética y en el abastecimiento de combustibles para el desarrollo y existencia cotidiana</a:t>
            </a:r>
            <a:endParaRPr lang="es-MX" sz="1600" dirty="0"/>
          </a:p>
          <a:p>
            <a:r>
              <a:rPr lang="es-MX" sz="1600" dirty="0" smtClean="0"/>
              <a:t>Para cada uno de los rezagos y deficiencias a lo largo de la cadena de valor hay respuestas que son nichos de negocios:</a:t>
            </a:r>
          </a:p>
          <a:p>
            <a:pPr lvl="1"/>
            <a:r>
              <a:rPr lang="es-MX" sz="1600" dirty="0" smtClean="0"/>
              <a:t>Ante la falta de producción, hoy se puede buscar una alianza o asociación con Pemex; comprar sus activos o emprender un nuevo proyecto de refinación. También se puede importar gasolinas.</a:t>
            </a:r>
          </a:p>
          <a:p>
            <a:pPr lvl="1"/>
            <a:r>
              <a:rPr lang="es-MX" sz="1600" dirty="0" smtClean="0"/>
              <a:t>Ante las limitaciones en la Infraestructura logística, hoy los privados pueden crearla, ampliarla y optimizarla.</a:t>
            </a:r>
          </a:p>
          <a:p>
            <a:pPr lvl="1"/>
            <a:r>
              <a:rPr lang="es-MX" sz="1600" dirty="0" smtClean="0"/>
              <a:t>Esta garantizado por ley que la infraestructura logística de petrolíferos sea operada bajo criterios de acceso abierto, no discriminatorio y con temporadas abiertas.</a:t>
            </a:r>
          </a:p>
          <a:p>
            <a:pPr lvl="1"/>
            <a:r>
              <a:rPr lang="es-MX" sz="1600" dirty="0" smtClean="0"/>
              <a:t>Para ampliar el numero de estaciones, hay reglas y procedimientos claros a cargo de autoridades independientes de Pemex.</a:t>
            </a:r>
          </a:p>
          <a:p>
            <a:r>
              <a:rPr lang="es-MX" sz="2000" dirty="0" smtClean="0"/>
              <a:t> </a:t>
            </a:r>
            <a:r>
              <a:rPr lang="es-MX" sz="1600" dirty="0"/>
              <a:t>Ante la </a:t>
            </a:r>
            <a:r>
              <a:rPr lang="es-MX" sz="1600" dirty="0" smtClean="0"/>
              <a:t>transformación del sector, </a:t>
            </a:r>
            <a:r>
              <a:rPr lang="es-MX" sz="1600" dirty="0"/>
              <a:t>los gasolineros </a:t>
            </a:r>
            <a:r>
              <a:rPr lang="es-MX" sz="1600" dirty="0" smtClean="0"/>
              <a:t>deben optimizar su operación; adecuar </a:t>
            </a:r>
            <a:r>
              <a:rPr lang="es-MX" sz="1600" dirty="0"/>
              <a:t>su modelo de </a:t>
            </a:r>
            <a:r>
              <a:rPr lang="es-MX" sz="1600" dirty="0" smtClean="0"/>
              <a:t>negocio; cambiar </a:t>
            </a:r>
            <a:r>
              <a:rPr lang="es-MX" sz="1600" dirty="0"/>
              <a:t>de </a:t>
            </a:r>
            <a:r>
              <a:rPr lang="es-MX" sz="1600" dirty="0" smtClean="0"/>
              <a:t>paradigma, transformarse en prestadores de servicios diversos y generar sinergias con otros sujetos.</a:t>
            </a:r>
          </a:p>
          <a:p>
            <a:r>
              <a:rPr lang="es-MX" sz="1600" dirty="0"/>
              <a:t>Jurídicamente </a:t>
            </a:r>
            <a:r>
              <a:rPr lang="es-MX" sz="1600" dirty="0" smtClean="0"/>
              <a:t>conviene considerar lo siguiente:</a:t>
            </a:r>
            <a:endParaRPr lang="es-MX" sz="1600" dirty="0"/>
          </a:p>
        </p:txBody>
      </p:sp>
    </p:spTree>
    <p:extLst>
      <p:ext uri="{BB962C8B-B14F-4D97-AF65-F5344CB8AC3E}">
        <p14:creationId xmlns:p14="http://schemas.microsoft.com/office/powerpoint/2010/main" val="3779469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369332"/>
          </a:xfrm>
          <a:prstGeom prst="rect">
            <a:avLst/>
          </a:prstGeom>
          <a:noFill/>
        </p:spPr>
        <p:txBody>
          <a:bodyPr wrap="square" rtlCol="0">
            <a:spAutoFit/>
          </a:bodyPr>
          <a:lstStyle/>
          <a:p>
            <a:pPr lvl="0" algn="ctr">
              <a:defRPr/>
            </a:pPr>
            <a:r>
              <a:rPr lang="es-MX" b="1" kern="0" dirty="0">
                <a:solidFill>
                  <a:sysClr val="windowText" lastClr="000000"/>
                </a:solidFill>
              </a:rPr>
              <a:t>3. Tiempos en el mercado </a:t>
            </a:r>
            <a:r>
              <a:rPr lang="es-MX" b="1" kern="0" dirty="0" err="1">
                <a:solidFill>
                  <a:sysClr val="windowText" lastClr="000000"/>
                </a:solidFill>
              </a:rPr>
              <a:t>gasolinero</a:t>
            </a:r>
            <a:r>
              <a:rPr lang="es-MX" b="1" kern="0" dirty="0">
                <a:solidFill>
                  <a:sysClr val="windowText" lastClr="000000"/>
                </a:solidFill>
              </a:rPr>
              <a:t> </a:t>
            </a:r>
          </a:p>
        </p:txBody>
      </p:sp>
      <p:sp>
        <p:nvSpPr>
          <p:cNvPr id="3" name="CuadroTexto 2"/>
          <p:cNvSpPr txBox="1"/>
          <p:nvPr/>
        </p:nvSpPr>
        <p:spPr>
          <a:xfrm>
            <a:off x="547062" y="1931007"/>
            <a:ext cx="8049871" cy="584775"/>
          </a:xfrm>
          <a:prstGeom prst="rect">
            <a:avLst/>
          </a:prstGeom>
          <a:noFill/>
        </p:spPr>
        <p:txBody>
          <a:bodyPr wrap="square" rtlCol="0">
            <a:spAutoFit/>
          </a:bodyPr>
          <a:lstStyle/>
          <a:p>
            <a:pPr lvl="0" algn="just">
              <a:defRPr/>
            </a:pPr>
            <a:endParaRPr lang="es-MX" sz="1600" dirty="0"/>
          </a:p>
          <a:p>
            <a:pPr marL="285750" lvl="0" indent="-285750" algn="just">
              <a:buFont typeface="Arial" panose="020B0604020202020204" pitchFamily="34" charset="0"/>
              <a:buChar char="•"/>
              <a:defRPr/>
            </a:pPr>
            <a:endParaRPr lang="es-MX" sz="1600" dirty="0"/>
          </a:p>
        </p:txBody>
      </p:sp>
      <p:pic>
        <p:nvPicPr>
          <p:cNvPr id="11" name="Imagen 10"/>
          <p:cNvPicPr preferRelativeResize="0">
            <a:picLocks/>
          </p:cNvPicPr>
          <p:nvPr/>
        </p:nvPicPr>
        <p:blipFill>
          <a:blip r:embed="rId2"/>
          <a:stretch>
            <a:fillRect/>
          </a:stretch>
        </p:blipFill>
        <p:spPr>
          <a:xfrm>
            <a:off x="-57151" y="6282117"/>
            <a:ext cx="9258300" cy="72000"/>
          </a:xfrm>
          <a:prstGeom prst="rect">
            <a:avLst/>
          </a:prstGeom>
        </p:spPr>
      </p:pic>
      <p:pic>
        <p:nvPicPr>
          <p:cNvPr id="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731520" y="1168400"/>
            <a:ext cx="1117600" cy="55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2015</a:t>
            </a:r>
          </a:p>
        </p:txBody>
      </p:sp>
      <p:sp>
        <p:nvSpPr>
          <p:cNvPr id="5" name="4 Rectángulo"/>
          <p:cNvSpPr/>
          <p:nvPr/>
        </p:nvSpPr>
        <p:spPr>
          <a:xfrm>
            <a:off x="2062480" y="1168400"/>
            <a:ext cx="1117600" cy="55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2016</a:t>
            </a:r>
          </a:p>
        </p:txBody>
      </p:sp>
      <p:sp>
        <p:nvSpPr>
          <p:cNvPr id="6" name="5 Rectángulo"/>
          <p:cNvSpPr/>
          <p:nvPr/>
        </p:nvSpPr>
        <p:spPr>
          <a:xfrm>
            <a:off x="5110480" y="1168400"/>
            <a:ext cx="1117600" cy="55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2017</a:t>
            </a:r>
          </a:p>
        </p:txBody>
      </p:sp>
      <p:sp>
        <p:nvSpPr>
          <p:cNvPr id="7" name="6 Rectángulo"/>
          <p:cNvSpPr/>
          <p:nvPr/>
        </p:nvSpPr>
        <p:spPr>
          <a:xfrm>
            <a:off x="6390640" y="1168400"/>
            <a:ext cx="1117600" cy="558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rPr>
              <a:t>2018</a:t>
            </a:r>
          </a:p>
        </p:txBody>
      </p:sp>
      <p:cxnSp>
        <p:nvCxnSpPr>
          <p:cNvPr id="9" name="8 Conector recto de flecha"/>
          <p:cNvCxnSpPr/>
          <p:nvPr/>
        </p:nvCxnSpPr>
        <p:spPr>
          <a:xfrm>
            <a:off x="3434080" y="1447800"/>
            <a:ext cx="125984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12 Flecha derecha"/>
          <p:cNvSpPr/>
          <p:nvPr/>
        </p:nvSpPr>
        <p:spPr>
          <a:xfrm>
            <a:off x="693951" y="2227404"/>
            <a:ext cx="549656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FF0000"/>
              </a:solidFill>
            </a:endParaRPr>
          </a:p>
        </p:txBody>
      </p:sp>
      <p:sp>
        <p:nvSpPr>
          <p:cNvPr id="14" name="13 Flecha derecha"/>
          <p:cNvSpPr/>
          <p:nvPr/>
        </p:nvSpPr>
        <p:spPr>
          <a:xfrm>
            <a:off x="6390639" y="2223394"/>
            <a:ext cx="1358669"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14 CuadroTexto"/>
          <p:cNvSpPr txBox="1"/>
          <p:nvPr/>
        </p:nvSpPr>
        <p:spPr>
          <a:xfrm>
            <a:off x="1127760" y="2911592"/>
            <a:ext cx="4253969" cy="923330"/>
          </a:xfrm>
          <a:prstGeom prst="rect">
            <a:avLst/>
          </a:prstGeom>
          <a:noFill/>
        </p:spPr>
        <p:txBody>
          <a:bodyPr wrap="square" rtlCol="0">
            <a:spAutoFit/>
          </a:bodyPr>
          <a:lstStyle/>
          <a:p>
            <a:pPr algn="just"/>
            <a:r>
              <a:rPr lang="es-MX" dirty="0"/>
              <a:t>Política de Precios Máximos y Mínimos, considerando la evolución de la inflación y lo precios internacionales </a:t>
            </a:r>
          </a:p>
        </p:txBody>
      </p:sp>
      <p:sp>
        <p:nvSpPr>
          <p:cNvPr id="17" name="16 CuadroTexto"/>
          <p:cNvSpPr txBox="1"/>
          <p:nvPr/>
        </p:nvSpPr>
        <p:spPr>
          <a:xfrm>
            <a:off x="6390640" y="2929742"/>
            <a:ext cx="1358668" cy="1200329"/>
          </a:xfrm>
          <a:prstGeom prst="rect">
            <a:avLst/>
          </a:prstGeom>
          <a:noFill/>
        </p:spPr>
        <p:txBody>
          <a:bodyPr wrap="square" rtlCol="0">
            <a:spAutoFit/>
          </a:bodyPr>
          <a:lstStyle/>
          <a:p>
            <a:r>
              <a:rPr lang="es-MX" dirty="0"/>
              <a:t>Precios basados en condiciones del mercado</a:t>
            </a:r>
          </a:p>
        </p:txBody>
      </p:sp>
      <p:sp>
        <p:nvSpPr>
          <p:cNvPr id="21" name="20 Flecha derecha"/>
          <p:cNvSpPr/>
          <p:nvPr/>
        </p:nvSpPr>
        <p:spPr>
          <a:xfrm>
            <a:off x="693951" y="4503324"/>
            <a:ext cx="7055357"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1 de enero de 2016</a:t>
            </a:r>
          </a:p>
        </p:txBody>
      </p:sp>
      <p:sp>
        <p:nvSpPr>
          <p:cNvPr id="22" name="21 CuadroTexto"/>
          <p:cNvSpPr txBox="1"/>
          <p:nvPr/>
        </p:nvSpPr>
        <p:spPr>
          <a:xfrm>
            <a:off x="1687485" y="4041632"/>
            <a:ext cx="4703155" cy="369332"/>
          </a:xfrm>
          <a:prstGeom prst="rect">
            <a:avLst/>
          </a:prstGeom>
          <a:noFill/>
        </p:spPr>
        <p:txBody>
          <a:bodyPr wrap="square" rtlCol="0">
            <a:spAutoFit/>
          </a:bodyPr>
          <a:lstStyle/>
          <a:p>
            <a:r>
              <a:rPr lang="es-MX" dirty="0"/>
              <a:t>Venta al público: Pemex y otras marcas</a:t>
            </a:r>
          </a:p>
        </p:txBody>
      </p:sp>
      <p:sp>
        <p:nvSpPr>
          <p:cNvPr id="23" name="22 Flecha derecha"/>
          <p:cNvSpPr/>
          <p:nvPr/>
        </p:nvSpPr>
        <p:spPr>
          <a:xfrm>
            <a:off x="3180080" y="5456840"/>
            <a:ext cx="4569228" cy="48463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MX" dirty="0"/>
              <a:t>1 de abril de 2016</a:t>
            </a:r>
          </a:p>
        </p:txBody>
      </p:sp>
      <p:sp>
        <p:nvSpPr>
          <p:cNvPr id="24" name="23 CuadroTexto"/>
          <p:cNvSpPr txBox="1"/>
          <p:nvPr/>
        </p:nvSpPr>
        <p:spPr>
          <a:xfrm>
            <a:off x="3616960" y="5087508"/>
            <a:ext cx="3251200" cy="369332"/>
          </a:xfrm>
          <a:prstGeom prst="rect">
            <a:avLst/>
          </a:prstGeom>
          <a:noFill/>
        </p:spPr>
        <p:txBody>
          <a:bodyPr wrap="square" rtlCol="0">
            <a:spAutoFit/>
          </a:bodyPr>
          <a:lstStyle/>
          <a:p>
            <a:pPr algn="ctr"/>
            <a:r>
              <a:rPr lang="es-MX" dirty="0"/>
              <a:t>Libre importación</a:t>
            </a:r>
          </a:p>
        </p:txBody>
      </p:sp>
    </p:spTree>
    <p:extLst>
      <p:ext uri="{BB962C8B-B14F-4D97-AF65-F5344CB8AC3E}">
        <p14:creationId xmlns:p14="http://schemas.microsoft.com/office/powerpoint/2010/main" val="600776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346074"/>
            <a:ext cx="7886700" cy="1325563"/>
          </a:xfrm>
        </p:spPr>
        <p:txBody>
          <a:bodyPr/>
          <a:lstStyle/>
          <a:p>
            <a:endParaRPr lang="es-MX"/>
          </a:p>
        </p:txBody>
      </p:sp>
      <p:sp>
        <p:nvSpPr>
          <p:cNvPr id="3" name="Marcador de contenido 2"/>
          <p:cNvSpPr>
            <a:spLocks noGrp="1"/>
          </p:cNvSpPr>
          <p:nvPr>
            <p:ph idx="1"/>
          </p:nvPr>
        </p:nvSpPr>
        <p:spPr>
          <a:xfrm>
            <a:off x="628650" y="979488"/>
            <a:ext cx="7886700" cy="5569093"/>
          </a:xfrm>
        </p:spPr>
        <p:txBody>
          <a:bodyPr>
            <a:noAutofit/>
          </a:bodyPr>
          <a:lstStyle/>
          <a:p>
            <a:pPr algn="just"/>
            <a:r>
              <a:rPr lang="es-MX" sz="1600" dirty="0"/>
              <a:t>En la adquisición de gasolinas y diésel, </a:t>
            </a:r>
            <a:r>
              <a:rPr lang="es-MX" sz="1600" dirty="0" smtClean="0"/>
              <a:t>de </a:t>
            </a:r>
            <a:r>
              <a:rPr lang="es-MX" sz="1600" dirty="0"/>
              <a:t>la relación con  los suministradores, </a:t>
            </a:r>
            <a:r>
              <a:rPr lang="es-MX" sz="1600" dirty="0" smtClean="0"/>
              <a:t> dependerá precio; abastecimiento</a:t>
            </a:r>
            <a:r>
              <a:rPr lang="es-MX" sz="1600" dirty="0"/>
              <a:t>; calidad </a:t>
            </a:r>
            <a:r>
              <a:rPr lang="es-MX" sz="1600" dirty="0" smtClean="0"/>
              <a:t>homogénea, </a:t>
            </a:r>
            <a:r>
              <a:rPr lang="es-MX" sz="1600" dirty="0"/>
              <a:t>y disponibilidad.</a:t>
            </a:r>
          </a:p>
          <a:p>
            <a:pPr algn="just"/>
            <a:r>
              <a:rPr lang="es-MX" sz="1600" dirty="0" smtClean="0"/>
              <a:t>Se puede adquirir de i) grandes compañías petroleras que manejan su propio modelo, cobran derechos por uso de marca y garantizan el suministro ; ii)  comercializadores de marcas independientes que contratan con refinadoras, que cobran sobretasa para asegurar el suministro y iii) comercializadores independientes sin marca, que compran en el  mercado mayorista, no hay cobro por marca, pero no se garantiza el abastecimiento.</a:t>
            </a:r>
          </a:p>
          <a:p>
            <a:pPr algn="just"/>
            <a:r>
              <a:rPr lang="es-MX" sz="1600" dirty="0"/>
              <a:t>D</a:t>
            </a:r>
            <a:r>
              <a:rPr lang="es-MX" sz="1600" dirty="0" smtClean="0"/>
              <a:t>eben cuidarse </a:t>
            </a:r>
            <a:r>
              <a:rPr lang="es-MX" sz="1600" dirty="0"/>
              <a:t>las prácticas monopólicas relativas que están prohibidas </a:t>
            </a:r>
            <a:r>
              <a:rPr lang="es-MX" sz="1600" dirty="0" smtClean="0"/>
              <a:t>por ley. </a:t>
            </a:r>
            <a:r>
              <a:rPr lang="es-MX" sz="1600" dirty="0"/>
              <a:t>(actos y contratos para </a:t>
            </a:r>
            <a:r>
              <a:rPr lang="es-MX" sz="1600" dirty="0" smtClean="0"/>
              <a:t>desplazar o impedir el acceso </a:t>
            </a:r>
            <a:r>
              <a:rPr lang="es-MX" sz="1600" dirty="0"/>
              <a:t>a </a:t>
            </a:r>
            <a:r>
              <a:rPr lang="es-MX" sz="1600" dirty="0" smtClean="0"/>
              <a:t>terceros; </a:t>
            </a:r>
            <a:r>
              <a:rPr lang="es-MX" sz="1600" dirty="0"/>
              <a:t>establecer ventajas indebidas; </a:t>
            </a:r>
            <a:r>
              <a:rPr lang="es-MX" sz="1600" dirty="0" smtClean="0"/>
              <a:t>condicionar compraventas, </a:t>
            </a:r>
            <a:r>
              <a:rPr lang="es-MX" sz="1600" dirty="0" err="1" smtClean="0"/>
              <a:t>etc</a:t>
            </a:r>
            <a:r>
              <a:rPr lang="es-MX" sz="1600" dirty="0"/>
              <a:t>)</a:t>
            </a:r>
          </a:p>
          <a:p>
            <a:pPr algn="just"/>
            <a:r>
              <a:rPr lang="es-MX" sz="1600" dirty="0"/>
              <a:t>D</a:t>
            </a:r>
            <a:r>
              <a:rPr lang="es-MX" sz="1600" dirty="0" smtClean="0"/>
              <a:t>ebe considerarse </a:t>
            </a:r>
            <a:r>
              <a:rPr lang="es-MX" sz="1600" dirty="0"/>
              <a:t>la obligación </a:t>
            </a:r>
            <a:r>
              <a:rPr lang="es-MX" sz="1600" dirty="0" smtClean="0"/>
              <a:t>del 83 </a:t>
            </a:r>
            <a:r>
              <a:rPr lang="es-MX" sz="1600" dirty="0"/>
              <a:t>de la Ley de Hidrocarburos que faculta a la CRE a promover la competencia en el </a:t>
            </a:r>
            <a:r>
              <a:rPr lang="es-MX" sz="1600" dirty="0" smtClean="0"/>
              <a:t>mercado; establecer </a:t>
            </a:r>
            <a:r>
              <a:rPr lang="es-MX" sz="1600" dirty="0"/>
              <a:t>la separación legal, operativa y contable entre las diferentes actividades permisionadas; </a:t>
            </a:r>
            <a:r>
              <a:rPr lang="es-MX" sz="1600" dirty="0" smtClean="0"/>
              <a:t>emitir códigos </a:t>
            </a:r>
            <a:r>
              <a:rPr lang="es-MX" sz="1600" dirty="0"/>
              <a:t>de conducta; </a:t>
            </a:r>
            <a:r>
              <a:rPr lang="es-MX" sz="1600" dirty="0" smtClean="0"/>
              <a:t>limitar el </a:t>
            </a:r>
            <a:r>
              <a:rPr lang="es-MX" sz="1600" dirty="0"/>
              <a:t>capital social, </a:t>
            </a:r>
            <a:r>
              <a:rPr lang="es-MX" sz="1600" dirty="0" err="1"/>
              <a:t>etc</a:t>
            </a:r>
            <a:endParaRPr lang="es-MX" sz="1600" dirty="0"/>
          </a:p>
          <a:p>
            <a:pPr algn="just"/>
            <a:r>
              <a:rPr lang="es-MX" sz="1600" dirty="0" smtClean="0"/>
              <a:t>Esta prohibido </a:t>
            </a:r>
            <a:r>
              <a:rPr lang="es-MX" sz="1600" dirty="0"/>
              <a:t>que los </a:t>
            </a:r>
            <a:r>
              <a:rPr lang="es-MX" sz="1600" dirty="0" smtClean="0"/>
              <a:t>tenedores de </a:t>
            </a:r>
            <a:r>
              <a:rPr lang="es-MX" sz="1600" dirty="0"/>
              <a:t>capital de usuarios, productores y comercializadores que usen transporte por ducto y almacenamiento por temporada abierta, afecten la competencia; los mercados y el acceso abierto. La CRE debe autorizar. </a:t>
            </a:r>
          </a:p>
          <a:p>
            <a:pPr algn="just"/>
            <a:r>
              <a:rPr lang="es-MX" sz="1600" dirty="0"/>
              <a:t>Se </a:t>
            </a:r>
            <a:r>
              <a:rPr lang="es-MX" sz="1600" dirty="0" smtClean="0"/>
              <a:t>negociarán </a:t>
            </a:r>
            <a:r>
              <a:rPr lang="es-MX" sz="1600" dirty="0"/>
              <a:t>nuevos modalidades de contratos de importación y exportación; de compra de combustibles con base en volumen; márgenes de utilidad; ventas normalizadas/mermas, formas de garantizar utilidades; de transporte y almacenamiento y contratos de distribución.</a:t>
            </a:r>
          </a:p>
          <a:p>
            <a:pPr algn="just"/>
            <a:r>
              <a:rPr lang="es-MX" sz="1600" dirty="0"/>
              <a:t>O</a:t>
            </a:r>
            <a:r>
              <a:rPr lang="es-MX" sz="1600" dirty="0" smtClean="0"/>
              <a:t>tro aspecto a </a:t>
            </a:r>
            <a:r>
              <a:rPr lang="es-MX" sz="1600" smtClean="0"/>
              <a:t>considerar será </a:t>
            </a:r>
            <a:r>
              <a:rPr lang="es-MX" sz="1600" dirty="0"/>
              <a:t>la gestión de riesgos en los proyectos energéticos.</a:t>
            </a:r>
          </a:p>
          <a:p>
            <a:endParaRPr lang="es-MX" sz="1400" dirty="0"/>
          </a:p>
        </p:txBody>
      </p:sp>
    </p:spTree>
    <p:extLst>
      <p:ext uri="{BB962C8B-B14F-4D97-AF65-F5344CB8AC3E}">
        <p14:creationId xmlns:p14="http://schemas.microsoft.com/office/powerpoint/2010/main" val="1530905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74276" y="5073940"/>
            <a:ext cx="184731" cy="369332"/>
          </a:xfrm>
          <a:prstGeom prst="rect">
            <a:avLst/>
          </a:prstGeom>
          <a:noFill/>
        </p:spPr>
        <p:txBody>
          <a:bodyPr wrap="none" rtlCol="0">
            <a:spAutoFit/>
          </a:bodyPr>
          <a:lstStyle/>
          <a:p>
            <a:pPr defTabSz="457200"/>
            <a:endParaRPr lang="es-MX" dirty="0">
              <a:solidFill>
                <a:prstClr val="black"/>
              </a:solidFill>
            </a:endParaRPr>
          </a:p>
        </p:txBody>
      </p:sp>
      <p:sp>
        <p:nvSpPr>
          <p:cNvPr id="10" name="3 Rectángulo"/>
          <p:cNvSpPr/>
          <p:nvPr/>
        </p:nvSpPr>
        <p:spPr>
          <a:xfrm>
            <a:off x="772578" y="1468481"/>
            <a:ext cx="3815983" cy="3323987"/>
          </a:xfrm>
          <a:prstGeom prst="rect">
            <a:avLst/>
          </a:prstGeom>
        </p:spPr>
        <p:txBody>
          <a:bodyPr wrap="square">
            <a:spAutoFit/>
          </a:bodyPr>
          <a:lstStyle/>
          <a:p>
            <a:pPr algn="just" defTabSz="457200"/>
            <a:r>
              <a:rPr lang="es-MX" sz="1500" dirty="0">
                <a:solidFill>
                  <a:prstClr val="black"/>
                </a:solidFill>
                <a:cs typeface="Arial" panose="020B0604020202020204" pitchFamily="34" charset="0"/>
              </a:rPr>
              <a:t>Durante 2014, los precios máximos al público de gasolinas (Magna y Premium) y el diésel, suministrados por PEMEX aumentarán 9, 11 y 11 centavos por mes, respectivamente. </a:t>
            </a:r>
          </a:p>
          <a:p>
            <a:pPr algn="just" defTabSz="457200"/>
            <a:endParaRPr lang="es-MX" sz="1500" dirty="0">
              <a:solidFill>
                <a:prstClr val="black"/>
              </a:solidFill>
              <a:cs typeface="Arial" panose="020B0604020202020204" pitchFamily="34" charset="0"/>
            </a:endParaRPr>
          </a:p>
          <a:p>
            <a:pPr algn="just" defTabSz="457200"/>
            <a:r>
              <a:rPr lang="es-MX" sz="1500" dirty="0">
                <a:solidFill>
                  <a:prstClr val="black"/>
                </a:solidFill>
                <a:cs typeface="Arial" panose="020B0604020202020204" pitchFamily="34" charset="0"/>
              </a:rPr>
              <a:t>De 2015 a 2017, la SHCP ajustará los precios máximos al público conforme a la inflación. </a:t>
            </a:r>
          </a:p>
          <a:p>
            <a:pPr algn="just" defTabSz="457200"/>
            <a:endParaRPr lang="es-MX" sz="1500" dirty="0">
              <a:solidFill>
                <a:prstClr val="black"/>
              </a:solidFill>
              <a:cs typeface="Arial" panose="020B0604020202020204" pitchFamily="34" charset="0"/>
            </a:endParaRPr>
          </a:p>
          <a:p>
            <a:pPr algn="just" defTabSz="457200"/>
            <a:r>
              <a:rPr lang="es-MX" sz="1500" dirty="0">
                <a:solidFill>
                  <a:prstClr val="black"/>
                </a:solidFill>
                <a:cs typeface="Arial" panose="020B0604020202020204" pitchFamily="34" charset="0"/>
              </a:rPr>
              <a:t>A partir de 2016, los permisos para el expendio al público de combustibles serán expedidos por la CRE, por lo que se abre a la competencia entre distintas marcas de estaciones de servicio contando con suministro de PEMEX.</a:t>
            </a:r>
          </a:p>
        </p:txBody>
      </p:sp>
      <p:cxnSp>
        <p:nvCxnSpPr>
          <p:cNvPr id="11" name="17 Conector recto"/>
          <p:cNvCxnSpPr/>
          <p:nvPr/>
        </p:nvCxnSpPr>
        <p:spPr>
          <a:xfrm>
            <a:off x="4785191" y="1477752"/>
            <a:ext cx="0" cy="277474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15 Cheurón"/>
          <p:cNvSpPr/>
          <p:nvPr/>
        </p:nvSpPr>
        <p:spPr>
          <a:xfrm>
            <a:off x="585374" y="1560498"/>
            <a:ext cx="190310" cy="254789"/>
          </a:xfrm>
          <a:prstGeom prst="chevron">
            <a:avLst/>
          </a:prstGeom>
          <a:solidFill>
            <a:srgbClr val="0070C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500" b="1">
              <a:solidFill>
                <a:prstClr val="white"/>
              </a:solidFill>
              <a:latin typeface="Arial" panose="020B0604020202020204" pitchFamily="34" charset="0"/>
              <a:cs typeface="Arial" panose="020B0604020202020204" pitchFamily="34" charset="0"/>
            </a:endParaRPr>
          </a:p>
        </p:txBody>
      </p:sp>
      <p:sp>
        <p:nvSpPr>
          <p:cNvPr id="13" name="15 Cheurón"/>
          <p:cNvSpPr/>
          <p:nvPr/>
        </p:nvSpPr>
        <p:spPr>
          <a:xfrm>
            <a:off x="561547" y="2660242"/>
            <a:ext cx="190310" cy="254789"/>
          </a:xfrm>
          <a:prstGeom prst="chevron">
            <a:avLst/>
          </a:prstGeom>
          <a:solidFill>
            <a:srgbClr val="0070C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500" b="1">
              <a:solidFill>
                <a:prstClr val="white"/>
              </a:solidFill>
              <a:latin typeface="Arial" panose="020B0604020202020204" pitchFamily="34" charset="0"/>
              <a:cs typeface="Arial" panose="020B0604020202020204" pitchFamily="34" charset="0"/>
            </a:endParaRPr>
          </a:p>
        </p:txBody>
      </p:sp>
      <p:sp>
        <p:nvSpPr>
          <p:cNvPr id="14" name="15 Cheurón"/>
          <p:cNvSpPr/>
          <p:nvPr/>
        </p:nvSpPr>
        <p:spPr>
          <a:xfrm>
            <a:off x="538697" y="3588004"/>
            <a:ext cx="190310" cy="254789"/>
          </a:xfrm>
          <a:prstGeom prst="chevron">
            <a:avLst/>
          </a:prstGeom>
          <a:solidFill>
            <a:srgbClr val="0070C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500" b="1">
              <a:solidFill>
                <a:prstClr val="white"/>
              </a:solidFill>
              <a:latin typeface="Arial" panose="020B0604020202020204" pitchFamily="34" charset="0"/>
              <a:cs typeface="Arial" panose="020B0604020202020204" pitchFamily="34" charset="0"/>
            </a:endParaRPr>
          </a:p>
        </p:txBody>
      </p:sp>
      <p:sp>
        <p:nvSpPr>
          <p:cNvPr id="15" name="15 Cheurón"/>
          <p:cNvSpPr/>
          <p:nvPr/>
        </p:nvSpPr>
        <p:spPr>
          <a:xfrm>
            <a:off x="4972396" y="1631399"/>
            <a:ext cx="190310" cy="254789"/>
          </a:xfrm>
          <a:prstGeom prst="chevron">
            <a:avLst/>
          </a:prstGeom>
          <a:solidFill>
            <a:srgbClr val="0070C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500" b="1">
              <a:solidFill>
                <a:prstClr val="white"/>
              </a:solidFill>
              <a:latin typeface="Arial" panose="020B0604020202020204" pitchFamily="34" charset="0"/>
              <a:cs typeface="Arial" panose="020B0604020202020204" pitchFamily="34" charset="0"/>
            </a:endParaRPr>
          </a:p>
        </p:txBody>
      </p:sp>
      <p:sp>
        <p:nvSpPr>
          <p:cNvPr id="16" name="15 Cheurón"/>
          <p:cNvSpPr/>
          <p:nvPr/>
        </p:nvSpPr>
        <p:spPr>
          <a:xfrm>
            <a:off x="4962861" y="3384723"/>
            <a:ext cx="190310" cy="254789"/>
          </a:xfrm>
          <a:prstGeom prst="chevron">
            <a:avLst/>
          </a:prstGeom>
          <a:solidFill>
            <a:srgbClr val="0070C0"/>
          </a:solidFill>
          <a:ln>
            <a:noFill/>
          </a:ln>
          <a:effectLst/>
        </p:spPr>
        <p:style>
          <a:lnRef idx="0">
            <a:schemeClr val="accent3"/>
          </a:lnRef>
          <a:fillRef idx="3">
            <a:schemeClr val="accent3"/>
          </a:fillRef>
          <a:effectRef idx="3">
            <a:schemeClr val="accent3"/>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500" b="1">
              <a:solidFill>
                <a:prstClr val="white"/>
              </a:solidFill>
              <a:latin typeface="Arial" panose="020B0604020202020204" pitchFamily="34" charset="0"/>
              <a:cs typeface="Arial" panose="020B0604020202020204" pitchFamily="34" charset="0"/>
            </a:endParaRPr>
          </a:p>
        </p:txBody>
      </p:sp>
      <p:sp>
        <p:nvSpPr>
          <p:cNvPr id="17" name="24 CuadroTexto"/>
          <p:cNvSpPr txBox="1"/>
          <p:nvPr/>
        </p:nvSpPr>
        <p:spPr>
          <a:xfrm>
            <a:off x="633852" y="933692"/>
            <a:ext cx="8099231" cy="369332"/>
          </a:xfrm>
          <a:prstGeom prst="rect">
            <a:avLst/>
          </a:prstGeom>
          <a:noFill/>
        </p:spPr>
        <p:txBody>
          <a:bodyPr wrap="square" rtlCol="0">
            <a:spAutoFit/>
          </a:bodyPr>
          <a:lstStyle/>
          <a:p>
            <a:pPr algn="just" defTabSz="457200">
              <a:spcBef>
                <a:spcPts val="300"/>
              </a:spcBef>
              <a:spcAft>
                <a:spcPts val="1200"/>
              </a:spcAft>
            </a:pPr>
            <a:r>
              <a:rPr lang="es-MX" b="1" dirty="0">
                <a:solidFill>
                  <a:srgbClr val="4472C4">
                    <a:lumMod val="75000"/>
                  </a:srgbClr>
                </a:solidFill>
                <a:cs typeface="Arial" panose="020B0604020202020204" pitchFamily="34" charset="0"/>
              </a:rPr>
              <a:t>Plazos y precios previstos por la iniciativa de Ley</a:t>
            </a:r>
          </a:p>
        </p:txBody>
      </p:sp>
      <p:sp>
        <p:nvSpPr>
          <p:cNvPr id="18" name="7 Rectángulo"/>
          <p:cNvSpPr/>
          <p:nvPr/>
        </p:nvSpPr>
        <p:spPr>
          <a:xfrm>
            <a:off x="1359040" y="5414783"/>
            <a:ext cx="6852302" cy="784830"/>
          </a:xfrm>
          <a:prstGeom prst="rect">
            <a:avLst/>
          </a:prstGeom>
        </p:spPr>
        <p:txBody>
          <a:bodyPr wrap="square">
            <a:spAutoFit/>
          </a:bodyPr>
          <a:lstStyle/>
          <a:p>
            <a:pPr algn="just" defTabSz="457200"/>
            <a:r>
              <a:rPr lang="es-MX" sz="1500" dirty="0">
                <a:solidFill>
                  <a:prstClr val="black"/>
                </a:solidFill>
                <a:cs typeface="Arial" panose="020B0604020202020204" pitchFamily="34" charset="0"/>
              </a:rPr>
              <a:t>Se prevé  la posibilidad de reducir los plazos previstos anteriormente, hasta la fecha de la declaratoria que emita la Comisión Federal de Competencia Económica; siempre que a juicio de la COFECE se presenten condiciones de competencia efectiva.</a:t>
            </a:r>
          </a:p>
        </p:txBody>
      </p:sp>
      <p:sp>
        <p:nvSpPr>
          <p:cNvPr id="19" name="15 Cheurón"/>
          <p:cNvSpPr/>
          <p:nvPr/>
        </p:nvSpPr>
        <p:spPr>
          <a:xfrm rot="5400000">
            <a:off x="4431949" y="4689765"/>
            <a:ext cx="787404" cy="608617"/>
          </a:xfrm>
          <a:prstGeom prst="chevron">
            <a:avLst>
              <a:gd name="adj" fmla="val 66693"/>
            </a:avLst>
          </a:prstGeom>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MX" sz="1400" b="1">
              <a:solidFill>
                <a:prstClr val="white"/>
              </a:solidFill>
              <a:latin typeface="Arial" panose="020B0604020202020204" pitchFamily="34" charset="0"/>
              <a:cs typeface="Arial" panose="020B0604020202020204" pitchFamily="34" charset="0"/>
            </a:endParaRPr>
          </a:p>
        </p:txBody>
      </p:sp>
      <p:sp>
        <p:nvSpPr>
          <p:cNvPr id="20" name="8 Rectángulo"/>
          <p:cNvSpPr/>
          <p:nvPr/>
        </p:nvSpPr>
        <p:spPr>
          <a:xfrm>
            <a:off x="5172241" y="3334961"/>
            <a:ext cx="3662317" cy="1015663"/>
          </a:xfrm>
          <a:prstGeom prst="rect">
            <a:avLst/>
          </a:prstGeom>
        </p:spPr>
        <p:txBody>
          <a:bodyPr wrap="square">
            <a:spAutoFit/>
          </a:bodyPr>
          <a:lstStyle/>
          <a:p>
            <a:pPr algn="just" defTabSz="457200"/>
            <a:r>
              <a:rPr lang="es-MX" sz="1500" dirty="0">
                <a:solidFill>
                  <a:prstClr val="black"/>
                </a:solidFill>
                <a:cs typeface="Arial" panose="020B0604020202020204" pitchFamily="34" charset="0"/>
              </a:rPr>
              <a:t>A partir de 2017, el expendio al público se realizará sin que sea necesario contar con contrato de franquicia o de suministro con PEMEX. </a:t>
            </a:r>
          </a:p>
        </p:txBody>
      </p:sp>
      <p:sp>
        <p:nvSpPr>
          <p:cNvPr id="21" name="1 Rectángulo"/>
          <p:cNvSpPr/>
          <p:nvPr/>
        </p:nvSpPr>
        <p:spPr>
          <a:xfrm>
            <a:off x="5162706" y="1560498"/>
            <a:ext cx="3662317" cy="1938992"/>
          </a:xfrm>
          <a:prstGeom prst="rect">
            <a:avLst/>
          </a:prstGeom>
        </p:spPr>
        <p:txBody>
          <a:bodyPr wrap="square">
            <a:spAutoFit/>
          </a:bodyPr>
          <a:lstStyle/>
          <a:p>
            <a:pPr algn="just" defTabSz="457200"/>
            <a:r>
              <a:rPr lang="es-MX" sz="1500" dirty="0">
                <a:solidFill>
                  <a:prstClr val="black"/>
                </a:solidFill>
                <a:cs typeface="Arial" panose="020B0604020202020204" pitchFamily="34" charset="0"/>
              </a:rPr>
              <a:t>A partir de la entrada en vigor de la Ley y hasta el 31 de diciembre de 2016, únicamente se podrán otorgar permisos para la importación de gasolina y diésel, a PEMEX o sus empresas productivas subsidiarias, sin embargo, se liberalizó a partir del 1 de abril de 2016. </a:t>
            </a:r>
            <a:endParaRPr lang="es-MX" sz="1500" dirty="0" smtClean="0">
              <a:solidFill>
                <a:prstClr val="black"/>
              </a:solidFill>
              <a:cs typeface="Arial" panose="020B0604020202020204" pitchFamily="34" charset="0"/>
            </a:endParaRPr>
          </a:p>
          <a:p>
            <a:pPr algn="just" defTabSz="457200"/>
            <a:endParaRPr lang="es-MX" sz="1500" dirty="0">
              <a:solidFill>
                <a:prstClr val="black"/>
              </a:solidFill>
              <a:cs typeface="Arial" panose="020B0604020202020204" pitchFamily="34" charset="0"/>
            </a:endParaRPr>
          </a:p>
        </p:txBody>
      </p:sp>
      <p:sp>
        <p:nvSpPr>
          <p:cNvPr id="22" name="Marcador de número de diapositiva 2"/>
          <p:cNvSpPr>
            <a:spLocks noGrp="1"/>
          </p:cNvSpPr>
          <p:nvPr>
            <p:ph type="sldNum" sz="quarter" idx="12"/>
          </p:nvPr>
        </p:nvSpPr>
        <p:spPr>
          <a:xfrm>
            <a:off x="8580475" y="6528751"/>
            <a:ext cx="360196" cy="330954"/>
          </a:xfrm>
        </p:spPr>
        <p:txBody>
          <a:bodyPr/>
          <a:lstStyle/>
          <a:p>
            <a:fld id="{64C5340D-817B-443A-A341-0233659D55EE}" type="slidenum">
              <a:rPr lang="es-MX" sz="1000" smtClean="0">
                <a:solidFill>
                  <a:prstClr val="black">
                    <a:tint val="75000"/>
                  </a:prstClr>
                </a:solidFill>
              </a:rPr>
              <a:pPr/>
              <a:t>7</a:t>
            </a:fld>
            <a:endParaRPr lang="es-MX" sz="1000" dirty="0">
              <a:solidFill>
                <a:prstClr val="black">
                  <a:tint val="75000"/>
                </a:prstClr>
              </a:solidFill>
            </a:endParaRPr>
          </a:p>
        </p:txBody>
      </p:sp>
      <p:sp>
        <p:nvSpPr>
          <p:cNvPr id="24" name="20 Rectángulo"/>
          <p:cNvSpPr/>
          <p:nvPr/>
        </p:nvSpPr>
        <p:spPr>
          <a:xfrm>
            <a:off x="0" y="779525"/>
            <a:ext cx="9144000" cy="108000"/>
          </a:xfrm>
          <a:prstGeom prst="rect">
            <a:avLst/>
          </a:prstGeom>
          <a:solidFill>
            <a:srgbClr val="44546A">
              <a:lumMod val="60000"/>
              <a:lumOff val="40000"/>
            </a:srgbClr>
          </a:solidFill>
          <a:ln w="12700" cap="flat" cmpd="sng" algn="ctr">
            <a:no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latin typeface="Calibri"/>
            </a:endParaRPr>
          </a:p>
        </p:txBody>
      </p:sp>
      <p:pic>
        <p:nvPicPr>
          <p:cNvPr id="25" name="Imagen 10"/>
          <p:cNvPicPr preferRelativeResize="0">
            <a:picLocks/>
          </p:cNvPicPr>
          <p:nvPr/>
        </p:nvPicPr>
        <p:blipFill>
          <a:blip r:embed="rId2"/>
          <a:stretch>
            <a:fillRect/>
          </a:stretch>
        </p:blipFill>
        <p:spPr>
          <a:xfrm>
            <a:off x="-57151" y="6282117"/>
            <a:ext cx="9258300" cy="72000"/>
          </a:xfrm>
          <a:prstGeom prst="rect">
            <a:avLst/>
          </a:prstGeom>
        </p:spPr>
      </p:pic>
      <p:pic>
        <p:nvPicPr>
          <p:cNvPr id="26"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818640" y="292854"/>
            <a:ext cx="5374640" cy="369332"/>
          </a:xfrm>
          <a:prstGeom prst="rect">
            <a:avLst/>
          </a:prstGeom>
          <a:noFill/>
        </p:spPr>
        <p:txBody>
          <a:bodyPr wrap="square" rtlCol="0">
            <a:spAutoFit/>
          </a:bodyPr>
          <a:lstStyle/>
          <a:p>
            <a:pPr algn="ctr"/>
            <a:r>
              <a:rPr lang="es-MX" b="1" dirty="0"/>
              <a:t>3. Tiempos en el mercado </a:t>
            </a:r>
            <a:r>
              <a:rPr lang="es-MX" b="1" dirty="0" err="1"/>
              <a:t>gasolinero</a:t>
            </a:r>
            <a:endParaRPr lang="es-MX" b="1" dirty="0"/>
          </a:p>
        </p:txBody>
      </p:sp>
    </p:spTree>
    <p:extLst>
      <p:ext uri="{BB962C8B-B14F-4D97-AF65-F5344CB8AC3E}">
        <p14:creationId xmlns:p14="http://schemas.microsoft.com/office/powerpoint/2010/main" val="32667709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86593" y="6503500"/>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dirty="0">
                <a:solidFill>
                  <a:sysClr val="windowText" lastClr="000000"/>
                </a:solidFill>
              </a:rPr>
              <a:t>4</a:t>
            </a:r>
            <a:r>
              <a:rPr lang="es-MX" b="1" kern="0" noProof="0" dirty="0">
                <a:solidFill>
                  <a:sysClr val="windowText" lastClr="000000"/>
                </a:solidFill>
              </a:rPr>
              <a:t>. Diagnóstico del Sector *</a:t>
            </a:r>
            <a:endParaRPr lang="es-MX" b="1" kern="0" dirty="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1" y="870472"/>
            <a:ext cx="8049871" cy="5724644"/>
          </a:xfrm>
          <a:prstGeom prst="rect">
            <a:avLst/>
          </a:prstGeom>
          <a:noFill/>
        </p:spPr>
        <p:txBody>
          <a:bodyPr wrap="square" rtlCol="0">
            <a:spAutoFit/>
          </a:bodyPr>
          <a:lstStyle/>
          <a:p>
            <a:pPr lvl="0" algn="just">
              <a:defRPr/>
            </a:pPr>
            <a:r>
              <a:rPr lang="es-MX" dirty="0"/>
              <a:t>Demanda Nacional de Petrolíferos</a:t>
            </a:r>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r>
              <a:rPr lang="es-MX" dirty="0"/>
              <a:t>Importación de Petrolíferos</a:t>
            </a:r>
          </a:p>
          <a:p>
            <a:pPr lvl="0" algn="just">
              <a:defRPr/>
            </a:pPr>
            <a:r>
              <a:rPr lang="es-MX" sz="1000" dirty="0"/>
              <a:t/>
            </a:r>
            <a:br>
              <a:rPr lang="es-MX" sz="1000" dirty="0"/>
            </a:br>
            <a:endParaRPr lang="es-MX" sz="1000"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endParaRPr lang="es-MX" dirty="0"/>
          </a:p>
          <a:p>
            <a:pPr lvl="0" algn="just">
              <a:defRPr/>
            </a:pPr>
            <a:r>
              <a:rPr lang="es-MX" sz="1100" dirty="0"/>
              <a:t>*Fuente: Diagnóstico de la Industria de Petrolíferos en México. Secretaría de Energía. Mayo 2016. </a:t>
            </a:r>
            <a:r>
              <a:rPr lang="es-MX" sz="1100" dirty="0">
                <a:hlinkClick r:id="rId2"/>
              </a:rPr>
              <a:t>https://www.gob.mx/sener/articulos/diagnostico-de-la-industria-de-petroliferos-en-mexico</a:t>
            </a:r>
            <a:r>
              <a:rPr lang="es-MX" sz="1100" dirty="0"/>
              <a:t> </a:t>
            </a:r>
          </a:p>
          <a:p>
            <a:pPr lvl="0" algn="just">
              <a:defRPr/>
            </a:pPr>
            <a:endParaRPr lang="es-MX" dirty="0"/>
          </a:p>
        </p:txBody>
      </p:sp>
      <p:pic>
        <p:nvPicPr>
          <p:cNvPr id="8" name="Imagen 7"/>
          <p:cNvPicPr preferRelativeResize="0">
            <a:picLocks/>
          </p:cNvPicPr>
          <p:nvPr/>
        </p:nvPicPr>
        <p:blipFill>
          <a:blip r:embed="rId3"/>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100642069"/>
              </p:ext>
            </p:extLst>
          </p:nvPr>
        </p:nvGraphicFramePr>
        <p:xfrm>
          <a:off x="547061" y="1371378"/>
          <a:ext cx="7863842" cy="1907445"/>
        </p:xfrm>
        <a:graphic>
          <a:graphicData uri="http://schemas.openxmlformats.org/drawingml/2006/table">
            <a:tbl>
              <a:tblPr firstRow="1" firstCol="1" bandRow="1">
                <a:tableStyleId>{5C22544A-7EE6-4342-B048-85BDC9FD1C3A}</a:tableStyleId>
              </a:tblPr>
              <a:tblGrid>
                <a:gridCol w="2113280">
                  <a:extLst>
                    <a:ext uri="{9D8B030D-6E8A-4147-A177-3AD203B41FA5}">
                      <a16:colId xmlns="" xmlns:a16="http://schemas.microsoft.com/office/drawing/2014/main" val="20000"/>
                    </a:ext>
                  </a:extLst>
                </a:gridCol>
                <a:gridCol w="958427">
                  <a:extLst>
                    <a:ext uri="{9D8B030D-6E8A-4147-A177-3AD203B41FA5}">
                      <a16:colId xmlns="" xmlns:a16="http://schemas.microsoft.com/office/drawing/2014/main" val="20001"/>
                    </a:ext>
                  </a:extLst>
                </a:gridCol>
                <a:gridCol w="958427">
                  <a:extLst>
                    <a:ext uri="{9D8B030D-6E8A-4147-A177-3AD203B41FA5}">
                      <a16:colId xmlns="" xmlns:a16="http://schemas.microsoft.com/office/drawing/2014/main" val="20002"/>
                    </a:ext>
                  </a:extLst>
                </a:gridCol>
                <a:gridCol w="958427">
                  <a:extLst>
                    <a:ext uri="{9D8B030D-6E8A-4147-A177-3AD203B41FA5}">
                      <a16:colId xmlns="" xmlns:a16="http://schemas.microsoft.com/office/drawing/2014/main" val="20003"/>
                    </a:ext>
                  </a:extLst>
                </a:gridCol>
                <a:gridCol w="958427">
                  <a:extLst>
                    <a:ext uri="{9D8B030D-6E8A-4147-A177-3AD203B41FA5}">
                      <a16:colId xmlns="" xmlns:a16="http://schemas.microsoft.com/office/drawing/2014/main" val="20004"/>
                    </a:ext>
                  </a:extLst>
                </a:gridCol>
                <a:gridCol w="958427">
                  <a:extLst>
                    <a:ext uri="{9D8B030D-6E8A-4147-A177-3AD203B41FA5}">
                      <a16:colId xmlns="" xmlns:a16="http://schemas.microsoft.com/office/drawing/2014/main" val="20005"/>
                    </a:ext>
                  </a:extLst>
                </a:gridCol>
                <a:gridCol w="958427">
                  <a:extLst>
                    <a:ext uri="{9D8B030D-6E8A-4147-A177-3AD203B41FA5}">
                      <a16:colId xmlns="" xmlns:a16="http://schemas.microsoft.com/office/drawing/2014/main" val="20006"/>
                    </a:ext>
                  </a:extLst>
                </a:gridCol>
              </a:tblGrid>
              <a:tr h="0">
                <a:tc>
                  <a:txBody>
                    <a:bodyPr/>
                    <a:lstStyle/>
                    <a:p>
                      <a:pPr algn="ctr">
                        <a:lnSpc>
                          <a:spcPct val="115000"/>
                        </a:lnSpc>
                        <a:spcAft>
                          <a:spcPts val="0"/>
                        </a:spcAft>
                      </a:pPr>
                      <a:r>
                        <a:rPr lang="es-MX" sz="1600" dirty="0">
                          <a:effectLst/>
                        </a:rPr>
                        <a:t> Año</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2010 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2011 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 2012</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 2013</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2014 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2015 </a:t>
                      </a:r>
                      <a:endParaRPr lang="es-MX" sz="1600" dirty="0">
                        <a:effectLst/>
                        <a:latin typeface="Arial"/>
                        <a:ea typeface="Calibri"/>
                        <a:cs typeface="Times New Roman"/>
                      </a:endParaRPr>
                    </a:p>
                  </a:txBody>
                  <a:tcPr marL="68580" marR="68580" marT="0" marB="0"/>
                </a:tc>
                <a:extLst>
                  <a:ext uri="{0D108BD9-81ED-4DB2-BD59-A6C34878D82A}">
                    <a16:rowId xmlns="" xmlns:a16="http://schemas.microsoft.com/office/drawing/2014/main" val="10000"/>
                  </a:ext>
                </a:extLst>
              </a:tr>
              <a:tr h="325596">
                <a:tc>
                  <a:txBody>
                    <a:bodyPr/>
                    <a:lstStyle/>
                    <a:p>
                      <a:pPr>
                        <a:lnSpc>
                          <a:spcPct val="115000"/>
                        </a:lnSpc>
                        <a:spcAft>
                          <a:spcPts val="0"/>
                        </a:spcAft>
                      </a:pPr>
                      <a:r>
                        <a:rPr lang="es-MX" sz="1600" dirty="0">
                          <a:effectLst/>
                          <a:latin typeface="+mn-lt"/>
                        </a:rPr>
                        <a:t> Demanda (</a:t>
                      </a:r>
                      <a:r>
                        <a:rPr lang="es-MX" sz="1600" dirty="0" err="1">
                          <a:effectLst/>
                          <a:latin typeface="+mn-lt"/>
                        </a:rPr>
                        <a:t>mbd</a:t>
                      </a:r>
                      <a:r>
                        <a:rPr lang="es-MX" sz="1600" dirty="0">
                          <a:effectLst/>
                          <a:latin typeface="+mn-lt"/>
                        </a:rPr>
                        <a:t>)</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effectLst/>
                          <a:latin typeface="+mn-lt"/>
                        </a:rPr>
                        <a:t> 1,503.9</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 1,501.8</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1,537.9</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 1,487.4</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 1,409.3</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1,410.8</a:t>
                      </a:r>
                      <a:endParaRPr lang="es-MX" sz="1600" b="1" dirty="0">
                        <a:effectLst/>
                        <a:latin typeface="+mn-lt"/>
                        <a:ea typeface="Calibri"/>
                        <a:cs typeface="Times New Roman"/>
                      </a:endParaRPr>
                    </a:p>
                  </a:txBody>
                  <a:tcPr marL="68580" marR="68580" marT="0" marB="0" anchor="ctr"/>
                </a:tc>
                <a:extLst>
                  <a:ext uri="{0D108BD9-81ED-4DB2-BD59-A6C34878D82A}">
                    <a16:rowId xmlns="" xmlns:a16="http://schemas.microsoft.com/office/drawing/2014/main" val="10001"/>
                  </a:ext>
                </a:extLst>
              </a:tr>
              <a:tr h="0">
                <a:tc>
                  <a:txBody>
                    <a:bodyPr/>
                    <a:lstStyle/>
                    <a:p>
                      <a:pPr>
                        <a:lnSpc>
                          <a:spcPct val="115000"/>
                        </a:lnSpc>
                        <a:spcAft>
                          <a:spcPts val="0"/>
                        </a:spcAft>
                      </a:pPr>
                      <a:r>
                        <a:rPr lang="es-MX" sz="1600" dirty="0">
                          <a:effectLst/>
                          <a:latin typeface="+mn-lt"/>
                        </a:rPr>
                        <a:t> Gasolina</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solidFill>
                            <a:srgbClr val="FF0000"/>
                          </a:solidFill>
                          <a:effectLst/>
                          <a:latin typeface="+mn-lt"/>
                        </a:rPr>
                        <a:t> 832.4</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800.3</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803.8</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787.3</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776.7</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793.3</a:t>
                      </a:r>
                      <a:endParaRPr lang="es-MX" sz="1600" b="1" dirty="0">
                        <a:solidFill>
                          <a:srgbClr val="FF0000"/>
                        </a:solidFill>
                        <a:effectLst/>
                        <a:latin typeface="+mn-lt"/>
                        <a:ea typeface="Calibri"/>
                        <a:cs typeface="Times New Roman"/>
                      </a:endParaRPr>
                    </a:p>
                  </a:txBody>
                  <a:tcPr marL="68580" marR="68580" marT="0" marB="0" anchor="ctr"/>
                </a:tc>
                <a:extLst>
                  <a:ext uri="{0D108BD9-81ED-4DB2-BD59-A6C34878D82A}">
                    <a16:rowId xmlns="" xmlns:a16="http://schemas.microsoft.com/office/drawing/2014/main" val="10002"/>
                  </a:ext>
                </a:extLst>
              </a:tr>
              <a:tr h="0">
                <a:tc>
                  <a:txBody>
                    <a:bodyPr/>
                    <a:lstStyle/>
                    <a:p>
                      <a:pPr>
                        <a:lnSpc>
                          <a:spcPct val="115000"/>
                        </a:lnSpc>
                        <a:spcAft>
                          <a:spcPts val="0"/>
                        </a:spcAft>
                      </a:pPr>
                      <a:r>
                        <a:rPr lang="es-MX" sz="1600" dirty="0">
                          <a:effectLst/>
                          <a:latin typeface="+mn-lt"/>
                        </a:rPr>
                        <a:t> Diésel</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solidFill>
                            <a:srgbClr val="FF0000"/>
                          </a:solidFill>
                          <a:effectLst/>
                          <a:latin typeface="+mn-lt"/>
                        </a:rPr>
                        <a:t>371.1</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 383.6</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400.5</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391.7</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389.4</a:t>
                      </a:r>
                      <a:endParaRPr lang="es-MX" sz="1600" b="1" dirty="0">
                        <a:solidFill>
                          <a:srgbClr val="FF0000"/>
                        </a:solidFill>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rPr>
                        <a:t> 384.7</a:t>
                      </a:r>
                      <a:endParaRPr lang="es-MX" sz="1600" b="1" dirty="0">
                        <a:solidFill>
                          <a:srgbClr val="FF0000"/>
                        </a:solidFill>
                        <a:effectLst/>
                        <a:latin typeface="+mn-lt"/>
                        <a:ea typeface="Calibri"/>
                        <a:cs typeface="Times New Roman"/>
                      </a:endParaRPr>
                    </a:p>
                  </a:txBody>
                  <a:tcPr marL="68580" marR="68580" marT="0" marB="0" anchor="ctr"/>
                </a:tc>
                <a:extLst>
                  <a:ext uri="{0D108BD9-81ED-4DB2-BD59-A6C34878D82A}">
                    <a16:rowId xmlns="" xmlns:a16="http://schemas.microsoft.com/office/drawing/2014/main" val="10003"/>
                  </a:ext>
                </a:extLst>
              </a:tr>
              <a:tr h="0">
                <a:tc>
                  <a:txBody>
                    <a:bodyPr/>
                    <a:lstStyle/>
                    <a:p>
                      <a:pPr>
                        <a:lnSpc>
                          <a:spcPct val="115000"/>
                        </a:lnSpc>
                        <a:spcAft>
                          <a:spcPts val="0"/>
                        </a:spcAft>
                      </a:pPr>
                      <a:r>
                        <a:rPr lang="es-MX" sz="1600" dirty="0">
                          <a:effectLst/>
                          <a:latin typeface="+mn-lt"/>
                        </a:rPr>
                        <a:t> Turbosina</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effectLst/>
                          <a:latin typeface="+mn-lt"/>
                        </a:rPr>
                        <a:t> 55.8</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56.1</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 57.3</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 62.1</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66.5</a:t>
                      </a:r>
                    </a:p>
                  </a:txBody>
                  <a:tcPr marL="68580" marR="68580" marT="0" marB="0" anchor="ctr"/>
                </a:tc>
                <a:tc>
                  <a:txBody>
                    <a:bodyPr/>
                    <a:lstStyle/>
                    <a:p>
                      <a:pPr algn="r">
                        <a:lnSpc>
                          <a:spcPct val="115000"/>
                        </a:lnSpc>
                        <a:spcAft>
                          <a:spcPts val="0"/>
                        </a:spcAft>
                      </a:pPr>
                      <a:r>
                        <a:rPr lang="es-MX" sz="1600" b="1" dirty="0">
                          <a:effectLst/>
                          <a:latin typeface="+mn-lt"/>
                        </a:rPr>
                        <a:t> 70.8</a:t>
                      </a:r>
                      <a:endParaRPr lang="es-MX" sz="1600" b="1" dirty="0">
                        <a:effectLst/>
                        <a:latin typeface="+mn-lt"/>
                        <a:ea typeface="Calibri"/>
                        <a:cs typeface="Times New Roman"/>
                      </a:endParaRPr>
                    </a:p>
                  </a:txBody>
                  <a:tcPr marL="68580" marR="68580" marT="0" marB="0" anchor="ctr"/>
                </a:tc>
                <a:extLst>
                  <a:ext uri="{0D108BD9-81ED-4DB2-BD59-A6C34878D82A}">
                    <a16:rowId xmlns="" xmlns:a16="http://schemas.microsoft.com/office/drawing/2014/main" val="10004"/>
                  </a:ext>
                </a:extLst>
              </a:tr>
              <a:tr h="0">
                <a:tc>
                  <a:txBody>
                    <a:bodyPr/>
                    <a:lstStyle/>
                    <a:p>
                      <a:pPr>
                        <a:lnSpc>
                          <a:spcPct val="115000"/>
                        </a:lnSpc>
                        <a:spcAft>
                          <a:spcPts val="0"/>
                        </a:spcAft>
                      </a:pPr>
                      <a:r>
                        <a:rPr lang="es-MX" sz="1600" dirty="0">
                          <a:effectLst/>
                          <a:latin typeface="+mn-lt"/>
                        </a:rPr>
                        <a:t>Combustóleo</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effectLst/>
                          <a:latin typeface="+mn-lt"/>
                        </a:rPr>
                        <a:t>184.9</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rPr>
                        <a:t> 200.6</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214.4</a:t>
                      </a:r>
                    </a:p>
                  </a:txBody>
                  <a:tcPr marL="68580" marR="68580" marT="0" marB="0" anchor="ctr"/>
                </a:tc>
                <a:tc>
                  <a:txBody>
                    <a:bodyPr/>
                    <a:lstStyle/>
                    <a:p>
                      <a:pPr algn="r">
                        <a:lnSpc>
                          <a:spcPct val="115000"/>
                        </a:lnSpc>
                        <a:spcAft>
                          <a:spcPts val="0"/>
                        </a:spcAft>
                      </a:pPr>
                      <a:r>
                        <a:rPr lang="es-MX" sz="1600" b="1" dirty="0">
                          <a:effectLst/>
                          <a:latin typeface="+mn-lt"/>
                        </a:rPr>
                        <a:t>189.3</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121.7</a:t>
                      </a:r>
                    </a:p>
                  </a:txBody>
                  <a:tcPr marL="68580" marR="68580" marT="0" marB="0" anchor="ctr"/>
                </a:tc>
                <a:tc>
                  <a:txBody>
                    <a:bodyPr/>
                    <a:lstStyle/>
                    <a:p>
                      <a:pPr algn="r">
                        <a:lnSpc>
                          <a:spcPct val="115000"/>
                        </a:lnSpc>
                        <a:spcAft>
                          <a:spcPts val="0"/>
                        </a:spcAft>
                      </a:pPr>
                      <a:r>
                        <a:rPr lang="es-MX" sz="1600" b="1" dirty="0">
                          <a:effectLst/>
                          <a:latin typeface="+mn-lt"/>
                        </a:rPr>
                        <a:t> 111.4</a:t>
                      </a:r>
                      <a:endParaRPr lang="es-MX" sz="1600" b="1" dirty="0">
                        <a:effectLst/>
                        <a:latin typeface="+mn-lt"/>
                        <a:ea typeface="Calibri"/>
                        <a:cs typeface="Times New Roman"/>
                      </a:endParaRPr>
                    </a:p>
                  </a:txBody>
                  <a:tcPr marL="68580" marR="68580" marT="0" marB="0" anchor="ctr"/>
                </a:tc>
                <a:extLst>
                  <a:ext uri="{0D108BD9-81ED-4DB2-BD59-A6C34878D82A}">
                    <a16:rowId xmlns="" xmlns:a16="http://schemas.microsoft.com/office/drawing/2014/main" val="10005"/>
                  </a:ext>
                </a:extLst>
              </a:tr>
              <a:tr h="0">
                <a:tc>
                  <a:txBody>
                    <a:bodyPr/>
                    <a:lstStyle/>
                    <a:p>
                      <a:pPr>
                        <a:lnSpc>
                          <a:spcPct val="115000"/>
                        </a:lnSpc>
                        <a:spcAft>
                          <a:spcPts val="0"/>
                        </a:spcAft>
                      </a:pPr>
                      <a:r>
                        <a:rPr lang="es-MX" sz="1600" dirty="0">
                          <a:effectLst/>
                          <a:latin typeface="+mn-lt"/>
                          <a:ea typeface="Calibri"/>
                          <a:cs typeface="Times New Roman"/>
                        </a:rPr>
                        <a:t>Otros</a:t>
                      </a:r>
                    </a:p>
                  </a:txBody>
                  <a:tcPr marL="68580" marR="68580" marT="0" marB="0"/>
                </a:tc>
                <a:tc>
                  <a:txBody>
                    <a:bodyPr/>
                    <a:lstStyle/>
                    <a:p>
                      <a:pPr algn="r">
                        <a:lnSpc>
                          <a:spcPct val="115000"/>
                        </a:lnSpc>
                        <a:spcAft>
                          <a:spcPts val="0"/>
                        </a:spcAft>
                      </a:pPr>
                      <a:r>
                        <a:rPr lang="es-MX" sz="1600" b="1" dirty="0">
                          <a:effectLst/>
                          <a:latin typeface="+mn-lt"/>
                          <a:ea typeface="Calibri"/>
                          <a:cs typeface="Times New Roman"/>
                        </a:rPr>
                        <a:t>59.7</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61.2</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61.9</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57</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55</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50.6</a:t>
                      </a:r>
                    </a:p>
                  </a:txBody>
                  <a:tcPr marL="68580" marR="68580" marT="0" marB="0" anchor="ctr"/>
                </a:tc>
                <a:extLst>
                  <a:ext uri="{0D108BD9-81ED-4DB2-BD59-A6C34878D82A}">
                    <a16:rowId xmlns="" xmlns:a16="http://schemas.microsoft.com/office/drawing/2014/main" val="10006"/>
                  </a:ext>
                </a:extLst>
              </a:tr>
            </a:tbl>
          </a:graphicData>
        </a:graphic>
      </p:graphicFrame>
      <p:graphicFrame>
        <p:nvGraphicFramePr>
          <p:cNvPr id="5" name="4 Tabla"/>
          <p:cNvGraphicFramePr>
            <a:graphicFrameLocks noGrp="1"/>
          </p:cNvGraphicFramePr>
          <p:nvPr>
            <p:extLst>
              <p:ext uri="{D42A27DB-BD31-4B8C-83A1-F6EECF244321}">
                <p14:modId xmlns:p14="http://schemas.microsoft.com/office/powerpoint/2010/main" val="1936968552"/>
              </p:ext>
            </p:extLst>
          </p:nvPr>
        </p:nvGraphicFramePr>
        <p:xfrm>
          <a:off x="547062" y="3626087"/>
          <a:ext cx="7863842" cy="1837820"/>
        </p:xfrm>
        <a:graphic>
          <a:graphicData uri="http://schemas.openxmlformats.org/drawingml/2006/table">
            <a:tbl>
              <a:tblPr firstRow="1" firstCol="1" bandRow="1">
                <a:tableStyleId>{5C22544A-7EE6-4342-B048-85BDC9FD1C3A}</a:tableStyleId>
              </a:tblPr>
              <a:tblGrid>
                <a:gridCol w="2113280">
                  <a:extLst>
                    <a:ext uri="{9D8B030D-6E8A-4147-A177-3AD203B41FA5}">
                      <a16:colId xmlns="" xmlns:a16="http://schemas.microsoft.com/office/drawing/2014/main" val="20000"/>
                    </a:ext>
                  </a:extLst>
                </a:gridCol>
                <a:gridCol w="958427">
                  <a:extLst>
                    <a:ext uri="{9D8B030D-6E8A-4147-A177-3AD203B41FA5}">
                      <a16:colId xmlns="" xmlns:a16="http://schemas.microsoft.com/office/drawing/2014/main" val="20001"/>
                    </a:ext>
                  </a:extLst>
                </a:gridCol>
                <a:gridCol w="958427">
                  <a:extLst>
                    <a:ext uri="{9D8B030D-6E8A-4147-A177-3AD203B41FA5}">
                      <a16:colId xmlns="" xmlns:a16="http://schemas.microsoft.com/office/drawing/2014/main" val="20002"/>
                    </a:ext>
                  </a:extLst>
                </a:gridCol>
                <a:gridCol w="958427">
                  <a:extLst>
                    <a:ext uri="{9D8B030D-6E8A-4147-A177-3AD203B41FA5}">
                      <a16:colId xmlns="" xmlns:a16="http://schemas.microsoft.com/office/drawing/2014/main" val="20003"/>
                    </a:ext>
                  </a:extLst>
                </a:gridCol>
                <a:gridCol w="958427">
                  <a:extLst>
                    <a:ext uri="{9D8B030D-6E8A-4147-A177-3AD203B41FA5}">
                      <a16:colId xmlns="" xmlns:a16="http://schemas.microsoft.com/office/drawing/2014/main" val="20004"/>
                    </a:ext>
                  </a:extLst>
                </a:gridCol>
                <a:gridCol w="958427">
                  <a:extLst>
                    <a:ext uri="{9D8B030D-6E8A-4147-A177-3AD203B41FA5}">
                      <a16:colId xmlns="" xmlns:a16="http://schemas.microsoft.com/office/drawing/2014/main" val="20005"/>
                    </a:ext>
                  </a:extLst>
                </a:gridCol>
                <a:gridCol w="958427">
                  <a:extLst>
                    <a:ext uri="{9D8B030D-6E8A-4147-A177-3AD203B41FA5}">
                      <a16:colId xmlns="" xmlns:a16="http://schemas.microsoft.com/office/drawing/2014/main" val="20006"/>
                    </a:ext>
                  </a:extLst>
                </a:gridCol>
              </a:tblGrid>
              <a:tr h="0">
                <a:tc>
                  <a:txBody>
                    <a:bodyPr/>
                    <a:lstStyle/>
                    <a:p>
                      <a:pPr algn="ctr">
                        <a:lnSpc>
                          <a:spcPct val="115000"/>
                        </a:lnSpc>
                        <a:spcAft>
                          <a:spcPts val="0"/>
                        </a:spcAft>
                      </a:pPr>
                      <a:r>
                        <a:rPr lang="es-MX" sz="1600" dirty="0">
                          <a:effectLst/>
                        </a:rPr>
                        <a:t> Año</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2010 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2011 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 2012</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 2013</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2014 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2015 </a:t>
                      </a:r>
                      <a:endParaRPr lang="es-MX" sz="1600" dirty="0">
                        <a:effectLst/>
                        <a:latin typeface="Arial"/>
                        <a:ea typeface="Calibri"/>
                        <a:cs typeface="Times New Roman"/>
                      </a:endParaRPr>
                    </a:p>
                  </a:txBody>
                  <a:tcPr marL="68580" marR="68580" marT="0" marB="0"/>
                </a:tc>
                <a:extLst>
                  <a:ext uri="{0D108BD9-81ED-4DB2-BD59-A6C34878D82A}">
                    <a16:rowId xmlns="" xmlns:a16="http://schemas.microsoft.com/office/drawing/2014/main" val="10000"/>
                  </a:ext>
                </a:extLst>
              </a:tr>
              <a:tr h="0">
                <a:tc>
                  <a:txBody>
                    <a:bodyPr/>
                    <a:lstStyle/>
                    <a:p>
                      <a:pPr>
                        <a:lnSpc>
                          <a:spcPct val="115000"/>
                        </a:lnSpc>
                        <a:spcAft>
                          <a:spcPts val="0"/>
                        </a:spcAft>
                      </a:pPr>
                      <a:r>
                        <a:rPr lang="es-MX" sz="1600" dirty="0">
                          <a:effectLst/>
                        </a:rPr>
                        <a:t> Importaciones (</a:t>
                      </a:r>
                      <a:r>
                        <a:rPr lang="es-MX" sz="1600" dirty="0" err="1">
                          <a:effectLst/>
                        </a:rPr>
                        <a:t>mbd</a:t>
                      </a:r>
                      <a:r>
                        <a:rPr lang="es-MX" sz="1600" dirty="0">
                          <a:effectLst/>
                        </a:rPr>
                        <a:t>)</a:t>
                      </a:r>
                      <a:endParaRPr lang="es-MX" sz="1600" dirty="0">
                        <a:effectLst/>
                        <a:latin typeface="Arial"/>
                        <a:ea typeface="Calibri"/>
                        <a:cs typeface="Times New Roman"/>
                      </a:endParaRPr>
                    </a:p>
                  </a:txBody>
                  <a:tcPr marL="68580" marR="68580" marT="0" marB="0"/>
                </a:tc>
                <a:tc>
                  <a:txBody>
                    <a:bodyPr/>
                    <a:lstStyle/>
                    <a:p>
                      <a:pPr algn="r">
                        <a:lnSpc>
                          <a:spcPct val="115000"/>
                        </a:lnSpc>
                        <a:spcAft>
                          <a:spcPts val="0"/>
                        </a:spcAft>
                      </a:pPr>
                      <a:r>
                        <a:rPr lang="es-MX" sz="1600" b="1" dirty="0">
                          <a:effectLst/>
                        </a:rPr>
                        <a:t>584.3</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595.8</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ea typeface="+mn-ea"/>
                          <a:cs typeface="+mn-cs"/>
                        </a:rPr>
                        <a:t>585.2</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523.5</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555.7</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634.5</a:t>
                      </a:r>
                      <a:endParaRPr lang="es-MX" sz="1600" b="1" dirty="0">
                        <a:effectLst/>
                        <a:latin typeface="Arial"/>
                        <a:ea typeface="Calibri"/>
                        <a:cs typeface="Times New Roman"/>
                      </a:endParaRPr>
                    </a:p>
                  </a:txBody>
                  <a:tcPr marL="68580" marR="68580" marT="0" marB="0" anchor="ctr"/>
                </a:tc>
                <a:extLst>
                  <a:ext uri="{0D108BD9-81ED-4DB2-BD59-A6C34878D82A}">
                    <a16:rowId xmlns="" xmlns:a16="http://schemas.microsoft.com/office/drawing/2014/main" val="10001"/>
                  </a:ext>
                </a:extLst>
              </a:tr>
              <a:tr h="0">
                <a:tc>
                  <a:txBody>
                    <a:bodyPr/>
                    <a:lstStyle/>
                    <a:p>
                      <a:pPr>
                        <a:lnSpc>
                          <a:spcPct val="115000"/>
                        </a:lnSpc>
                        <a:spcAft>
                          <a:spcPts val="0"/>
                        </a:spcAft>
                      </a:pPr>
                      <a:r>
                        <a:rPr lang="es-MX" sz="1600" dirty="0">
                          <a:effectLst/>
                        </a:rPr>
                        <a:t> Gasolina</a:t>
                      </a:r>
                      <a:endParaRPr lang="es-MX" sz="1600" dirty="0">
                        <a:effectLst/>
                        <a:latin typeface="Arial"/>
                        <a:ea typeface="Calibri"/>
                        <a:cs typeface="Times New Roman"/>
                      </a:endParaRPr>
                    </a:p>
                  </a:txBody>
                  <a:tcPr marL="68580" marR="68580" marT="0" marB="0"/>
                </a:tc>
                <a:tc>
                  <a:txBody>
                    <a:bodyPr/>
                    <a:lstStyle/>
                    <a:p>
                      <a:pPr algn="r">
                        <a:lnSpc>
                          <a:spcPct val="115000"/>
                        </a:lnSpc>
                        <a:spcAft>
                          <a:spcPts val="0"/>
                        </a:spcAft>
                      </a:pPr>
                      <a:r>
                        <a:rPr lang="es-MX" sz="1600" b="1" dirty="0">
                          <a:solidFill>
                            <a:srgbClr val="FF0000"/>
                          </a:solidFill>
                          <a:effectLst/>
                        </a:rPr>
                        <a:t>379.1</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404.7</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395.2</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358.3</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370.0</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426.6</a:t>
                      </a:r>
                      <a:endParaRPr lang="es-MX" sz="1600" b="1" dirty="0">
                        <a:solidFill>
                          <a:srgbClr val="FF0000"/>
                        </a:solidFill>
                        <a:effectLst/>
                        <a:latin typeface="Arial"/>
                        <a:ea typeface="Calibri"/>
                        <a:cs typeface="Times New Roman"/>
                      </a:endParaRPr>
                    </a:p>
                  </a:txBody>
                  <a:tcPr marL="68580" marR="68580" marT="0" marB="0" anchor="ctr"/>
                </a:tc>
                <a:extLst>
                  <a:ext uri="{0D108BD9-81ED-4DB2-BD59-A6C34878D82A}">
                    <a16:rowId xmlns="" xmlns:a16="http://schemas.microsoft.com/office/drawing/2014/main" val="10002"/>
                  </a:ext>
                </a:extLst>
              </a:tr>
              <a:tr h="0">
                <a:tc>
                  <a:txBody>
                    <a:bodyPr/>
                    <a:lstStyle/>
                    <a:p>
                      <a:pPr>
                        <a:lnSpc>
                          <a:spcPct val="115000"/>
                        </a:lnSpc>
                        <a:spcAft>
                          <a:spcPts val="0"/>
                        </a:spcAft>
                      </a:pPr>
                      <a:r>
                        <a:rPr lang="es-MX" sz="1600" dirty="0">
                          <a:effectLst/>
                        </a:rPr>
                        <a:t> Diésel</a:t>
                      </a:r>
                      <a:endParaRPr lang="es-MX" sz="1600" dirty="0">
                        <a:effectLst/>
                        <a:latin typeface="Arial"/>
                        <a:ea typeface="Calibri"/>
                        <a:cs typeface="Times New Roman"/>
                      </a:endParaRPr>
                    </a:p>
                  </a:txBody>
                  <a:tcPr marL="68580" marR="68580" marT="0" marB="0"/>
                </a:tc>
                <a:tc>
                  <a:txBody>
                    <a:bodyPr/>
                    <a:lstStyle/>
                    <a:p>
                      <a:pPr algn="r">
                        <a:lnSpc>
                          <a:spcPct val="115000"/>
                        </a:lnSpc>
                        <a:spcAft>
                          <a:spcPts val="0"/>
                        </a:spcAft>
                      </a:pPr>
                      <a:r>
                        <a:rPr lang="es-MX" sz="1600" b="1" dirty="0">
                          <a:solidFill>
                            <a:srgbClr val="FF0000"/>
                          </a:solidFill>
                          <a:effectLst/>
                        </a:rPr>
                        <a:t> 108</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135.7</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133.6</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107.1</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132.9</a:t>
                      </a:r>
                      <a:endParaRPr lang="es-MX" sz="1600" b="1" dirty="0">
                        <a:solidFill>
                          <a:srgbClr val="FF0000"/>
                        </a:solidFill>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solidFill>
                            <a:srgbClr val="FF0000"/>
                          </a:solidFill>
                          <a:effectLst/>
                        </a:rPr>
                        <a:t> 145.3</a:t>
                      </a:r>
                      <a:endParaRPr lang="es-MX" sz="1600" b="1" dirty="0">
                        <a:solidFill>
                          <a:srgbClr val="FF0000"/>
                        </a:solidFill>
                        <a:effectLst/>
                        <a:latin typeface="Arial"/>
                        <a:ea typeface="Calibri"/>
                        <a:cs typeface="Times New Roman"/>
                      </a:endParaRPr>
                    </a:p>
                  </a:txBody>
                  <a:tcPr marL="68580" marR="68580" marT="0" marB="0" anchor="ctr"/>
                </a:tc>
                <a:extLst>
                  <a:ext uri="{0D108BD9-81ED-4DB2-BD59-A6C34878D82A}">
                    <a16:rowId xmlns="" xmlns:a16="http://schemas.microsoft.com/office/drawing/2014/main" val="10003"/>
                  </a:ext>
                </a:extLst>
              </a:tr>
              <a:tr h="0">
                <a:tc>
                  <a:txBody>
                    <a:bodyPr/>
                    <a:lstStyle/>
                    <a:p>
                      <a:pPr>
                        <a:lnSpc>
                          <a:spcPct val="115000"/>
                        </a:lnSpc>
                        <a:spcAft>
                          <a:spcPts val="0"/>
                        </a:spcAft>
                      </a:pPr>
                      <a:r>
                        <a:rPr lang="es-MX" sz="1600" dirty="0">
                          <a:effectLst/>
                        </a:rPr>
                        <a:t> Turbosina</a:t>
                      </a:r>
                      <a:endParaRPr lang="es-MX" sz="1600" dirty="0">
                        <a:effectLst/>
                        <a:latin typeface="Arial"/>
                        <a:ea typeface="Calibri"/>
                        <a:cs typeface="Times New Roman"/>
                      </a:endParaRPr>
                    </a:p>
                  </a:txBody>
                  <a:tcPr marL="68580" marR="68580" marT="0" marB="0"/>
                </a:tc>
                <a:tc>
                  <a:txBody>
                    <a:bodyPr/>
                    <a:lstStyle/>
                    <a:p>
                      <a:pPr algn="r">
                        <a:lnSpc>
                          <a:spcPct val="115000"/>
                        </a:lnSpc>
                        <a:spcAft>
                          <a:spcPts val="0"/>
                        </a:spcAft>
                      </a:pPr>
                      <a:r>
                        <a:rPr lang="es-MX" sz="1600" b="1" dirty="0">
                          <a:effectLst/>
                        </a:rPr>
                        <a:t> 4</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0.9</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3.3</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3.2</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12</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23.5</a:t>
                      </a:r>
                      <a:endParaRPr lang="es-MX" sz="1600" b="1" dirty="0">
                        <a:effectLst/>
                        <a:latin typeface="Arial"/>
                        <a:ea typeface="Calibri"/>
                        <a:cs typeface="Times New Roman"/>
                      </a:endParaRPr>
                    </a:p>
                  </a:txBody>
                  <a:tcPr marL="68580" marR="68580" marT="0" marB="0" anchor="ctr"/>
                </a:tc>
                <a:extLst>
                  <a:ext uri="{0D108BD9-81ED-4DB2-BD59-A6C34878D82A}">
                    <a16:rowId xmlns="" xmlns:a16="http://schemas.microsoft.com/office/drawing/2014/main" val="10004"/>
                  </a:ext>
                </a:extLst>
              </a:tr>
              <a:tr h="0">
                <a:tc>
                  <a:txBody>
                    <a:bodyPr/>
                    <a:lstStyle/>
                    <a:p>
                      <a:pPr>
                        <a:lnSpc>
                          <a:spcPct val="115000"/>
                        </a:lnSpc>
                        <a:spcAft>
                          <a:spcPts val="0"/>
                        </a:spcAft>
                      </a:pPr>
                      <a:r>
                        <a:rPr lang="es-MX" sz="1600" dirty="0">
                          <a:effectLst/>
                        </a:rPr>
                        <a:t> Combustóleo</a:t>
                      </a:r>
                      <a:endParaRPr lang="es-MX" sz="1600" dirty="0">
                        <a:effectLst/>
                        <a:latin typeface="Arial"/>
                        <a:ea typeface="Calibri"/>
                        <a:cs typeface="Times New Roman"/>
                      </a:endParaRPr>
                    </a:p>
                  </a:txBody>
                  <a:tcPr marL="68580" marR="68580" marT="0" marB="0"/>
                </a:tc>
                <a:tc>
                  <a:txBody>
                    <a:bodyPr/>
                    <a:lstStyle/>
                    <a:p>
                      <a:pPr algn="r">
                        <a:lnSpc>
                          <a:spcPct val="115000"/>
                        </a:lnSpc>
                        <a:spcAft>
                          <a:spcPts val="0"/>
                        </a:spcAft>
                      </a:pPr>
                      <a:r>
                        <a:rPr lang="es-MX" sz="1600" b="1" dirty="0">
                          <a:effectLst/>
                        </a:rPr>
                        <a:t> 11</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25</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44.6</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31.3</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13</a:t>
                      </a:r>
                      <a:endParaRPr lang="es-MX" sz="1600" b="1" dirty="0">
                        <a:effectLst/>
                        <a:latin typeface="Arial"/>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rPr>
                        <a:t> 17</a:t>
                      </a:r>
                      <a:endParaRPr lang="es-MX" sz="1600" b="1" dirty="0">
                        <a:effectLst/>
                        <a:latin typeface="Arial"/>
                        <a:ea typeface="Calibri"/>
                        <a:cs typeface="Times New Roman"/>
                      </a:endParaRPr>
                    </a:p>
                  </a:txBody>
                  <a:tcPr marL="68580" marR="68580" marT="0" marB="0" anchor="ctr"/>
                </a:tc>
                <a:extLst>
                  <a:ext uri="{0D108BD9-81ED-4DB2-BD59-A6C34878D82A}">
                    <a16:rowId xmlns="" xmlns:a16="http://schemas.microsoft.com/office/drawing/2014/main" val="10005"/>
                  </a:ext>
                </a:extLst>
              </a:tr>
              <a:tr h="0">
                <a:tc>
                  <a:txBody>
                    <a:bodyPr/>
                    <a:lstStyle/>
                    <a:p>
                      <a:pPr>
                        <a:lnSpc>
                          <a:spcPct val="115000"/>
                        </a:lnSpc>
                        <a:spcAft>
                          <a:spcPts val="0"/>
                        </a:spcAft>
                      </a:pPr>
                      <a:r>
                        <a:rPr lang="es-MX" sz="1600" dirty="0">
                          <a:effectLst/>
                          <a:latin typeface="+mn-lt"/>
                          <a:ea typeface="Calibri"/>
                          <a:cs typeface="Times New Roman"/>
                        </a:rPr>
                        <a:t>Otros</a:t>
                      </a:r>
                    </a:p>
                  </a:txBody>
                  <a:tcPr marL="68580" marR="68580" marT="0" marB="0"/>
                </a:tc>
                <a:tc>
                  <a:txBody>
                    <a:bodyPr/>
                    <a:lstStyle/>
                    <a:p>
                      <a:pPr algn="r">
                        <a:lnSpc>
                          <a:spcPct val="115000"/>
                        </a:lnSpc>
                        <a:spcAft>
                          <a:spcPts val="0"/>
                        </a:spcAft>
                      </a:pPr>
                      <a:r>
                        <a:rPr lang="es-MX" sz="1600" b="1" dirty="0">
                          <a:effectLst/>
                          <a:latin typeface="+mn-lt"/>
                          <a:ea typeface="Calibri"/>
                          <a:cs typeface="Times New Roman"/>
                        </a:rPr>
                        <a:t>46.2</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29.6</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8.5</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23.5</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27.8</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22.1</a:t>
                      </a:r>
                    </a:p>
                  </a:txBody>
                  <a:tcPr marL="68580" marR="6858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529476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23 Marcador de número de diapositiva"/>
          <p:cNvSpPr>
            <a:spLocks noGrp="1"/>
          </p:cNvSpPr>
          <p:nvPr>
            <p:ph type="sldNum" sz="quarter" idx="12"/>
          </p:nvPr>
        </p:nvSpPr>
        <p:spPr>
          <a:xfrm>
            <a:off x="7027950" y="6498851"/>
            <a:ext cx="2057400" cy="365125"/>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B02B0B1-80ED-49B4-9AD1-B418B9A5BAFE}" type="slidenum">
              <a:rPr kumimoji="0" lang="es-MX" sz="10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s-MX" sz="1000" b="0" i="0" u="none" strike="noStrike" kern="0" cap="none" spc="0" normalizeH="0" baseline="0" noProof="0" dirty="0">
              <a:ln>
                <a:noFill/>
              </a:ln>
              <a:solidFill>
                <a:sysClr val="windowText" lastClr="000000"/>
              </a:solidFill>
              <a:effectLst/>
              <a:uLnTx/>
              <a:uFillTx/>
            </a:endParaRPr>
          </a:p>
        </p:txBody>
      </p:sp>
      <p:sp>
        <p:nvSpPr>
          <p:cNvPr id="20" name="20 Rectángulo"/>
          <p:cNvSpPr/>
          <p:nvPr/>
        </p:nvSpPr>
        <p:spPr>
          <a:xfrm>
            <a:off x="0" y="779525"/>
            <a:ext cx="9144000" cy="10800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sysClr val="windowText" lastClr="000000"/>
              </a:solidFill>
              <a:effectLst/>
              <a:uLnTx/>
              <a:uFillTx/>
            </a:endParaRPr>
          </a:p>
        </p:txBody>
      </p:sp>
      <p:sp>
        <p:nvSpPr>
          <p:cNvPr id="2" name="CuadroTexto 1"/>
          <p:cNvSpPr txBox="1"/>
          <p:nvPr/>
        </p:nvSpPr>
        <p:spPr>
          <a:xfrm>
            <a:off x="1012053" y="228459"/>
            <a:ext cx="7119891" cy="646331"/>
          </a:xfrm>
          <a:prstGeom prst="rect">
            <a:avLst/>
          </a:prstGeom>
          <a:noFill/>
        </p:spPr>
        <p:txBody>
          <a:bodyPr wrap="square" rtlCol="0">
            <a:spAutoFit/>
          </a:bodyPr>
          <a:lstStyle/>
          <a:p>
            <a:pPr lvl="0" algn="ctr">
              <a:defRPr/>
            </a:pPr>
            <a:r>
              <a:rPr lang="es-MX" b="1" kern="0" dirty="0">
                <a:solidFill>
                  <a:sysClr val="windowText" lastClr="000000"/>
                </a:solidFill>
              </a:rPr>
              <a:t>4</a:t>
            </a:r>
            <a:r>
              <a:rPr lang="es-MX" b="1" kern="0" noProof="0" dirty="0">
                <a:solidFill>
                  <a:sysClr val="windowText" lastClr="000000"/>
                </a:solidFill>
              </a:rPr>
              <a:t>. Diagnóstico del Sector </a:t>
            </a:r>
            <a:endParaRPr lang="es-MX" b="1" kern="0" dirty="0">
              <a:solidFill>
                <a:sysClr val="windowText" lastClr="000000"/>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1" i="0" u="none" strike="noStrike" kern="0" cap="none" spc="0" normalizeH="0" baseline="0" noProof="0" dirty="0">
              <a:ln>
                <a:noFill/>
              </a:ln>
              <a:solidFill>
                <a:sysClr val="windowText" lastClr="000000"/>
              </a:solidFill>
              <a:effectLst/>
              <a:uLnTx/>
              <a:uFillTx/>
            </a:endParaRPr>
          </a:p>
        </p:txBody>
      </p:sp>
      <p:sp>
        <p:nvSpPr>
          <p:cNvPr id="3" name="CuadroTexto 2"/>
          <p:cNvSpPr txBox="1"/>
          <p:nvPr/>
        </p:nvSpPr>
        <p:spPr>
          <a:xfrm>
            <a:off x="547064" y="1368312"/>
            <a:ext cx="8049871" cy="369332"/>
          </a:xfrm>
          <a:prstGeom prst="rect">
            <a:avLst/>
          </a:prstGeom>
          <a:noFill/>
        </p:spPr>
        <p:txBody>
          <a:bodyPr wrap="square" rtlCol="0">
            <a:spAutoFit/>
          </a:bodyPr>
          <a:lstStyle/>
          <a:p>
            <a:pPr lvl="0" algn="just">
              <a:defRPr/>
            </a:pPr>
            <a:r>
              <a:rPr lang="es-MX" dirty="0"/>
              <a:t>Participación de las importaciones respecto de la demanda interna de Petrolíferos</a:t>
            </a:r>
          </a:p>
        </p:txBody>
      </p:sp>
      <p:pic>
        <p:nvPicPr>
          <p:cNvPr id="8" name="Imagen 7"/>
          <p:cNvPicPr preferRelativeResize="0">
            <a:picLocks/>
          </p:cNvPicPr>
          <p:nvPr/>
        </p:nvPicPr>
        <p:blipFill>
          <a:blip r:embed="rId2"/>
          <a:stretch>
            <a:fillRect/>
          </a:stretch>
        </p:blipFill>
        <p:spPr>
          <a:xfrm>
            <a:off x="-57151" y="6282117"/>
            <a:ext cx="9258300" cy="72000"/>
          </a:xfrm>
          <a:prstGeom prst="rect">
            <a:avLst/>
          </a:prstGeom>
        </p:spPr>
      </p:pic>
      <p:pic>
        <p:nvPicPr>
          <p:cNvPr id="9"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271" y="6447792"/>
            <a:ext cx="1619458" cy="2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401454761"/>
              </p:ext>
            </p:extLst>
          </p:nvPr>
        </p:nvGraphicFramePr>
        <p:xfrm>
          <a:off x="640079" y="1980978"/>
          <a:ext cx="7863842" cy="1907445"/>
        </p:xfrm>
        <a:graphic>
          <a:graphicData uri="http://schemas.openxmlformats.org/drawingml/2006/table">
            <a:tbl>
              <a:tblPr firstRow="1" firstCol="1" bandRow="1">
                <a:tableStyleId>{5C22544A-7EE6-4342-B048-85BDC9FD1C3A}</a:tableStyleId>
              </a:tblPr>
              <a:tblGrid>
                <a:gridCol w="2113280">
                  <a:extLst>
                    <a:ext uri="{9D8B030D-6E8A-4147-A177-3AD203B41FA5}">
                      <a16:colId xmlns="" xmlns:a16="http://schemas.microsoft.com/office/drawing/2014/main" val="20000"/>
                    </a:ext>
                  </a:extLst>
                </a:gridCol>
                <a:gridCol w="958427">
                  <a:extLst>
                    <a:ext uri="{9D8B030D-6E8A-4147-A177-3AD203B41FA5}">
                      <a16:colId xmlns="" xmlns:a16="http://schemas.microsoft.com/office/drawing/2014/main" val="20001"/>
                    </a:ext>
                  </a:extLst>
                </a:gridCol>
                <a:gridCol w="958427">
                  <a:extLst>
                    <a:ext uri="{9D8B030D-6E8A-4147-A177-3AD203B41FA5}">
                      <a16:colId xmlns="" xmlns:a16="http://schemas.microsoft.com/office/drawing/2014/main" val="20002"/>
                    </a:ext>
                  </a:extLst>
                </a:gridCol>
                <a:gridCol w="958427">
                  <a:extLst>
                    <a:ext uri="{9D8B030D-6E8A-4147-A177-3AD203B41FA5}">
                      <a16:colId xmlns="" xmlns:a16="http://schemas.microsoft.com/office/drawing/2014/main" val="20003"/>
                    </a:ext>
                  </a:extLst>
                </a:gridCol>
                <a:gridCol w="958427">
                  <a:extLst>
                    <a:ext uri="{9D8B030D-6E8A-4147-A177-3AD203B41FA5}">
                      <a16:colId xmlns="" xmlns:a16="http://schemas.microsoft.com/office/drawing/2014/main" val="20004"/>
                    </a:ext>
                  </a:extLst>
                </a:gridCol>
                <a:gridCol w="958427">
                  <a:extLst>
                    <a:ext uri="{9D8B030D-6E8A-4147-A177-3AD203B41FA5}">
                      <a16:colId xmlns="" xmlns:a16="http://schemas.microsoft.com/office/drawing/2014/main" val="20005"/>
                    </a:ext>
                  </a:extLst>
                </a:gridCol>
                <a:gridCol w="958427">
                  <a:extLst>
                    <a:ext uri="{9D8B030D-6E8A-4147-A177-3AD203B41FA5}">
                      <a16:colId xmlns="" xmlns:a16="http://schemas.microsoft.com/office/drawing/2014/main" val="20006"/>
                    </a:ext>
                  </a:extLst>
                </a:gridCol>
              </a:tblGrid>
              <a:tr h="0">
                <a:tc>
                  <a:txBody>
                    <a:bodyPr/>
                    <a:lstStyle/>
                    <a:p>
                      <a:pPr algn="ctr">
                        <a:lnSpc>
                          <a:spcPct val="115000"/>
                        </a:lnSpc>
                        <a:spcAft>
                          <a:spcPts val="0"/>
                        </a:spcAft>
                      </a:pPr>
                      <a:r>
                        <a:rPr lang="es-MX" sz="1600" dirty="0">
                          <a:effectLst/>
                        </a:rPr>
                        <a:t> Año</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2010 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2011 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 2012</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 2013</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2014 </a:t>
                      </a:r>
                      <a:endParaRPr lang="es-MX" sz="1600" dirty="0">
                        <a:effectLst/>
                        <a:latin typeface="Arial"/>
                        <a:ea typeface="Calibri"/>
                        <a:cs typeface="Times New Roman"/>
                      </a:endParaRPr>
                    </a:p>
                  </a:txBody>
                  <a:tcPr marL="68580" marR="68580" marT="0" marB="0"/>
                </a:tc>
                <a:tc>
                  <a:txBody>
                    <a:bodyPr/>
                    <a:lstStyle/>
                    <a:p>
                      <a:pPr algn="ctr">
                        <a:lnSpc>
                          <a:spcPct val="115000"/>
                        </a:lnSpc>
                        <a:spcAft>
                          <a:spcPts val="0"/>
                        </a:spcAft>
                      </a:pPr>
                      <a:r>
                        <a:rPr lang="es-MX" sz="1600" dirty="0">
                          <a:effectLst/>
                        </a:rPr>
                        <a:t>2015 </a:t>
                      </a:r>
                      <a:endParaRPr lang="es-MX" sz="1600" dirty="0">
                        <a:effectLst/>
                        <a:latin typeface="Arial"/>
                        <a:ea typeface="Calibri"/>
                        <a:cs typeface="Times New Roman"/>
                      </a:endParaRPr>
                    </a:p>
                  </a:txBody>
                  <a:tcPr marL="68580" marR="68580" marT="0" marB="0"/>
                </a:tc>
                <a:extLst>
                  <a:ext uri="{0D108BD9-81ED-4DB2-BD59-A6C34878D82A}">
                    <a16:rowId xmlns="" xmlns:a16="http://schemas.microsoft.com/office/drawing/2014/main" val="10000"/>
                  </a:ext>
                </a:extLst>
              </a:tr>
              <a:tr h="325596">
                <a:tc>
                  <a:txBody>
                    <a:bodyPr/>
                    <a:lstStyle/>
                    <a:p>
                      <a:pPr>
                        <a:lnSpc>
                          <a:spcPct val="115000"/>
                        </a:lnSpc>
                        <a:spcAft>
                          <a:spcPts val="0"/>
                        </a:spcAft>
                      </a:pPr>
                      <a:r>
                        <a:rPr lang="es-MX" sz="1600" dirty="0">
                          <a:effectLst/>
                          <a:latin typeface="+mn-lt"/>
                        </a:rPr>
                        <a:t> Participación (</a:t>
                      </a:r>
                      <a:r>
                        <a:rPr lang="es-MX" sz="1600" dirty="0" err="1">
                          <a:effectLst/>
                          <a:latin typeface="+mn-lt"/>
                        </a:rPr>
                        <a:t>mbd</a:t>
                      </a:r>
                      <a:r>
                        <a:rPr lang="es-MX" sz="1600" dirty="0">
                          <a:effectLst/>
                          <a:latin typeface="+mn-lt"/>
                        </a:rPr>
                        <a:t>)</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effectLst/>
                          <a:latin typeface="+mn-lt"/>
                        </a:rPr>
                        <a:t> 36.5</a:t>
                      </a:r>
                      <a:endParaRPr lang="es-MX" sz="1600" b="1" dirty="0">
                        <a:effectLst/>
                        <a:latin typeface="+mn-lt"/>
                        <a:ea typeface="Calibri"/>
                        <a:cs typeface="Times New Roman"/>
                      </a:endParaRP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39.7</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38.1</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35.2</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39.4</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45.0</a:t>
                      </a:r>
                    </a:p>
                  </a:txBody>
                  <a:tcPr marL="68580" marR="68580" marT="0" marB="0" anchor="ctr"/>
                </a:tc>
                <a:extLst>
                  <a:ext uri="{0D108BD9-81ED-4DB2-BD59-A6C34878D82A}">
                    <a16:rowId xmlns="" xmlns:a16="http://schemas.microsoft.com/office/drawing/2014/main" val="10001"/>
                  </a:ext>
                </a:extLst>
              </a:tr>
              <a:tr h="0">
                <a:tc>
                  <a:txBody>
                    <a:bodyPr/>
                    <a:lstStyle/>
                    <a:p>
                      <a:pPr>
                        <a:lnSpc>
                          <a:spcPct val="115000"/>
                        </a:lnSpc>
                        <a:spcAft>
                          <a:spcPts val="0"/>
                        </a:spcAft>
                      </a:pPr>
                      <a:r>
                        <a:rPr lang="es-MX" sz="1600" dirty="0">
                          <a:effectLst/>
                          <a:latin typeface="+mn-lt"/>
                        </a:rPr>
                        <a:t> Gasolina</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solidFill>
                            <a:srgbClr val="FF0000"/>
                          </a:solidFill>
                          <a:effectLst/>
                          <a:latin typeface="+mn-lt"/>
                          <a:ea typeface="Calibri"/>
                          <a:cs typeface="Times New Roman"/>
                        </a:rPr>
                        <a:t>45.9</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50.6</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49.2</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45.5</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47.6</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53.8</a:t>
                      </a:r>
                    </a:p>
                  </a:txBody>
                  <a:tcPr marL="68580" marR="68580" marT="0" marB="0" anchor="ctr"/>
                </a:tc>
                <a:extLst>
                  <a:ext uri="{0D108BD9-81ED-4DB2-BD59-A6C34878D82A}">
                    <a16:rowId xmlns="" xmlns:a16="http://schemas.microsoft.com/office/drawing/2014/main" val="10002"/>
                  </a:ext>
                </a:extLst>
              </a:tr>
              <a:tr h="0">
                <a:tc>
                  <a:txBody>
                    <a:bodyPr/>
                    <a:lstStyle/>
                    <a:p>
                      <a:pPr>
                        <a:lnSpc>
                          <a:spcPct val="115000"/>
                        </a:lnSpc>
                        <a:spcAft>
                          <a:spcPts val="0"/>
                        </a:spcAft>
                      </a:pPr>
                      <a:r>
                        <a:rPr lang="es-MX" sz="1600" dirty="0">
                          <a:effectLst/>
                          <a:latin typeface="+mn-lt"/>
                        </a:rPr>
                        <a:t> Diésel</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solidFill>
                            <a:srgbClr val="FF0000"/>
                          </a:solidFill>
                          <a:effectLst/>
                          <a:latin typeface="+mn-lt"/>
                          <a:ea typeface="Calibri"/>
                          <a:cs typeface="Times New Roman"/>
                        </a:rPr>
                        <a:t>29.1</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35.4</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33.4</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27.3</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34.1</a:t>
                      </a:r>
                    </a:p>
                  </a:txBody>
                  <a:tcPr marL="68580" marR="68580" marT="0" marB="0" anchor="ctr"/>
                </a:tc>
                <a:tc>
                  <a:txBody>
                    <a:bodyPr/>
                    <a:lstStyle/>
                    <a:p>
                      <a:pPr algn="r">
                        <a:lnSpc>
                          <a:spcPct val="115000"/>
                        </a:lnSpc>
                        <a:spcAft>
                          <a:spcPts val="0"/>
                        </a:spcAft>
                      </a:pPr>
                      <a:r>
                        <a:rPr lang="es-MX" sz="1600" b="1" dirty="0">
                          <a:solidFill>
                            <a:srgbClr val="FF0000"/>
                          </a:solidFill>
                          <a:effectLst/>
                          <a:latin typeface="+mn-lt"/>
                          <a:ea typeface="Calibri"/>
                          <a:cs typeface="Times New Roman"/>
                        </a:rPr>
                        <a:t>37.8</a:t>
                      </a:r>
                    </a:p>
                  </a:txBody>
                  <a:tcPr marL="68580" marR="68580" marT="0" marB="0" anchor="ctr"/>
                </a:tc>
                <a:extLst>
                  <a:ext uri="{0D108BD9-81ED-4DB2-BD59-A6C34878D82A}">
                    <a16:rowId xmlns="" xmlns:a16="http://schemas.microsoft.com/office/drawing/2014/main" val="10003"/>
                  </a:ext>
                </a:extLst>
              </a:tr>
              <a:tr h="0">
                <a:tc>
                  <a:txBody>
                    <a:bodyPr/>
                    <a:lstStyle/>
                    <a:p>
                      <a:pPr>
                        <a:lnSpc>
                          <a:spcPct val="115000"/>
                        </a:lnSpc>
                        <a:spcAft>
                          <a:spcPts val="0"/>
                        </a:spcAft>
                      </a:pPr>
                      <a:r>
                        <a:rPr lang="es-MX" sz="1600" dirty="0">
                          <a:effectLst/>
                          <a:latin typeface="+mn-lt"/>
                        </a:rPr>
                        <a:t> Turbosina</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effectLst/>
                          <a:latin typeface="+mn-lt"/>
                          <a:ea typeface="Calibri"/>
                          <a:cs typeface="Times New Roman"/>
                        </a:rPr>
                        <a:t>7.2</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1.6</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5.8</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5.2</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18.0</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33.1</a:t>
                      </a:r>
                    </a:p>
                  </a:txBody>
                  <a:tcPr marL="68580" marR="68580" marT="0" marB="0" anchor="ctr"/>
                </a:tc>
                <a:extLst>
                  <a:ext uri="{0D108BD9-81ED-4DB2-BD59-A6C34878D82A}">
                    <a16:rowId xmlns="" xmlns:a16="http://schemas.microsoft.com/office/drawing/2014/main" val="10004"/>
                  </a:ext>
                </a:extLst>
              </a:tr>
              <a:tr h="0">
                <a:tc>
                  <a:txBody>
                    <a:bodyPr/>
                    <a:lstStyle/>
                    <a:p>
                      <a:pPr>
                        <a:lnSpc>
                          <a:spcPct val="115000"/>
                        </a:lnSpc>
                        <a:spcAft>
                          <a:spcPts val="0"/>
                        </a:spcAft>
                      </a:pPr>
                      <a:r>
                        <a:rPr lang="es-MX" sz="1600" dirty="0">
                          <a:effectLst/>
                          <a:latin typeface="+mn-lt"/>
                        </a:rPr>
                        <a:t>Combustóleo</a:t>
                      </a:r>
                      <a:endParaRPr lang="es-MX" sz="1600" dirty="0">
                        <a:effectLst/>
                        <a:latin typeface="+mn-lt"/>
                        <a:ea typeface="Calibri"/>
                        <a:cs typeface="Times New Roman"/>
                      </a:endParaRPr>
                    </a:p>
                  </a:txBody>
                  <a:tcPr marL="68580" marR="68580" marT="0" marB="0"/>
                </a:tc>
                <a:tc>
                  <a:txBody>
                    <a:bodyPr/>
                    <a:lstStyle/>
                    <a:p>
                      <a:pPr algn="r">
                        <a:lnSpc>
                          <a:spcPct val="115000"/>
                        </a:lnSpc>
                        <a:spcAft>
                          <a:spcPts val="0"/>
                        </a:spcAft>
                      </a:pPr>
                      <a:r>
                        <a:rPr lang="es-MX" sz="1600" b="1" dirty="0">
                          <a:effectLst/>
                          <a:latin typeface="+mn-lt"/>
                          <a:ea typeface="Calibri"/>
                          <a:cs typeface="Times New Roman"/>
                        </a:rPr>
                        <a:t>5.9</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12.5</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20.8</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16.5</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10.7</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15.2</a:t>
                      </a:r>
                    </a:p>
                  </a:txBody>
                  <a:tcPr marL="68580" marR="68580" marT="0" marB="0" anchor="ctr"/>
                </a:tc>
                <a:extLst>
                  <a:ext uri="{0D108BD9-81ED-4DB2-BD59-A6C34878D82A}">
                    <a16:rowId xmlns="" xmlns:a16="http://schemas.microsoft.com/office/drawing/2014/main" val="10005"/>
                  </a:ext>
                </a:extLst>
              </a:tr>
              <a:tr h="0">
                <a:tc>
                  <a:txBody>
                    <a:bodyPr/>
                    <a:lstStyle/>
                    <a:p>
                      <a:pPr>
                        <a:lnSpc>
                          <a:spcPct val="115000"/>
                        </a:lnSpc>
                        <a:spcAft>
                          <a:spcPts val="0"/>
                        </a:spcAft>
                      </a:pPr>
                      <a:r>
                        <a:rPr lang="es-MX" sz="1600" dirty="0">
                          <a:effectLst/>
                          <a:latin typeface="+mn-lt"/>
                          <a:ea typeface="Calibri"/>
                          <a:cs typeface="Times New Roman"/>
                        </a:rPr>
                        <a:t>Otros</a:t>
                      </a:r>
                    </a:p>
                  </a:txBody>
                  <a:tcPr marL="68580" marR="68580" marT="0" marB="0"/>
                </a:tc>
                <a:tc>
                  <a:txBody>
                    <a:bodyPr/>
                    <a:lstStyle/>
                    <a:p>
                      <a:pPr algn="r">
                        <a:lnSpc>
                          <a:spcPct val="115000"/>
                        </a:lnSpc>
                        <a:spcAft>
                          <a:spcPts val="0"/>
                        </a:spcAft>
                      </a:pPr>
                      <a:r>
                        <a:rPr lang="es-MX" sz="1600" b="1" dirty="0">
                          <a:effectLst/>
                          <a:latin typeface="+mn-lt"/>
                          <a:ea typeface="Calibri"/>
                          <a:cs typeface="Times New Roman"/>
                        </a:rPr>
                        <a:t>77.4</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48.3</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13.7</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41.3</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50.5</a:t>
                      </a:r>
                    </a:p>
                  </a:txBody>
                  <a:tcPr marL="68580" marR="68580" marT="0" marB="0" anchor="ctr"/>
                </a:tc>
                <a:tc>
                  <a:txBody>
                    <a:bodyPr/>
                    <a:lstStyle/>
                    <a:p>
                      <a:pPr algn="r">
                        <a:lnSpc>
                          <a:spcPct val="115000"/>
                        </a:lnSpc>
                        <a:spcAft>
                          <a:spcPts val="0"/>
                        </a:spcAft>
                      </a:pPr>
                      <a:r>
                        <a:rPr lang="es-MX" sz="1600" b="1" dirty="0">
                          <a:effectLst/>
                          <a:latin typeface="+mn-lt"/>
                          <a:ea typeface="Calibri"/>
                          <a:cs typeface="Times New Roman"/>
                        </a:rPr>
                        <a:t>43.8</a:t>
                      </a:r>
                    </a:p>
                  </a:txBody>
                  <a:tcPr marL="68580" marR="68580" marT="0"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2443094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5252</TotalTime>
  <Words>7048</Words>
  <Application>Microsoft Office PowerPoint</Application>
  <PresentationFormat>Presentación en pantalla (4:3)</PresentationFormat>
  <Paragraphs>1087</Paragraphs>
  <Slides>60</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60</vt:i4>
      </vt:variant>
    </vt:vector>
  </HeadingPairs>
  <TitlesOfParts>
    <vt:vector size="69" baseType="lpstr">
      <vt:lpstr>Arial</vt:lpstr>
      <vt:lpstr>Calibri</vt:lpstr>
      <vt:lpstr>Calibri Light</vt:lpstr>
      <vt:lpstr>Courier New</vt:lpstr>
      <vt:lpstr>Times New Roman</vt:lpstr>
      <vt:lpstr>Webdings</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CERTEZA Y SEGURIDAD JURÍDICA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JAVIER ZENTENO BARRIOS</dc:creator>
  <cp:lastModifiedBy>JAVIER ZENTENO</cp:lastModifiedBy>
  <cp:revision>351</cp:revision>
  <cp:lastPrinted>2016-06-10T05:09:20Z</cp:lastPrinted>
  <dcterms:created xsi:type="dcterms:W3CDTF">2014-02-20T21:40:26Z</dcterms:created>
  <dcterms:modified xsi:type="dcterms:W3CDTF">2016-06-14T23:36:15Z</dcterms:modified>
</cp:coreProperties>
</file>